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9" r:id="rId2"/>
    <p:sldId id="291" r:id="rId3"/>
    <p:sldId id="322" r:id="rId4"/>
    <p:sldId id="294" r:id="rId5"/>
    <p:sldId id="273" r:id="rId6"/>
    <p:sldId id="323" r:id="rId7"/>
    <p:sldId id="327" r:id="rId8"/>
    <p:sldId id="324" r:id="rId9"/>
    <p:sldId id="325" r:id="rId10"/>
    <p:sldId id="326" r:id="rId11"/>
    <p:sldId id="277" r:id="rId12"/>
    <p:sldId id="318" r:id="rId13"/>
    <p:sldId id="286" r:id="rId14"/>
    <p:sldId id="287" r:id="rId15"/>
    <p:sldId id="296" r:id="rId16"/>
    <p:sldId id="342" r:id="rId17"/>
    <p:sldId id="297" r:id="rId18"/>
    <p:sldId id="298" r:id="rId19"/>
    <p:sldId id="300" r:id="rId20"/>
    <p:sldId id="301" r:id="rId21"/>
    <p:sldId id="320" r:id="rId22"/>
    <p:sldId id="284" r:id="rId23"/>
    <p:sldId id="303" r:id="rId24"/>
    <p:sldId id="304" r:id="rId25"/>
    <p:sldId id="305" r:id="rId26"/>
    <p:sldId id="328" r:id="rId27"/>
    <p:sldId id="329" r:id="rId28"/>
    <p:sldId id="331" r:id="rId29"/>
    <p:sldId id="330" r:id="rId30"/>
    <p:sldId id="261" r:id="rId31"/>
    <p:sldId id="311" r:id="rId32"/>
    <p:sldId id="312" r:id="rId33"/>
    <p:sldId id="313" r:id="rId34"/>
    <p:sldId id="314" r:id="rId35"/>
    <p:sldId id="315" r:id="rId36"/>
    <p:sldId id="262" r:id="rId37"/>
    <p:sldId id="338" r:id="rId38"/>
    <p:sldId id="339" r:id="rId39"/>
    <p:sldId id="340" r:id="rId40"/>
    <p:sldId id="341" r:id="rId4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7B2DD"/>
    <a:srgbClr val="002C55"/>
    <a:srgbClr val="223B64"/>
    <a:srgbClr val="05315C"/>
    <a:srgbClr val="8E0000"/>
    <a:srgbClr val="0189E1"/>
    <a:srgbClr val="00530B"/>
    <a:srgbClr val="FFFFFF"/>
    <a:srgbClr val="037D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264" autoAdjust="0"/>
  </p:normalViewPr>
  <p:slideViewPr>
    <p:cSldViewPr snapToGrid="0">
      <p:cViewPr varScale="1">
        <p:scale>
          <a:sx n="66" d="100"/>
          <a:sy n="66" d="100"/>
        </p:scale>
        <p:origin x="-82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0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843B43-3EF3-436D-B621-A5A33C343B2B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D8CE30-8BFD-492F-B167-E60A772D991A}">
      <dgm:prSet phldrT="[Текст]"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Обсуждение проектов с участием всех  сторон социального партнерства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81944BDD-89A5-4FA9-A8EB-B1FA3D684A21}" type="parTrans" cxnId="{55339846-9D7C-4305-BE34-EEE8CE9A645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DF93E180-9B1C-48D8-8E82-47706A3E812B}" type="sibTrans" cxnId="{55339846-9D7C-4305-BE34-EEE8CE9A645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03FB1211-8637-42C7-A985-1A6BCD61E0DE}">
      <dgm:prSet phldrT="[Текст]"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Справочник профессий,</a:t>
          </a:r>
        </a:p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 профессиональные стандарты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47A2C564-6CAD-4F7B-8A29-9EBB078BD6F3}" type="parTrans" cxnId="{2DF4D43F-D660-4EAB-9B38-7D9F8FFFB26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71222B9C-4691-43E8-8C4D-29D32B2EEE1E}" type="sibTrans" cxnId="{2DF4D43F-D660-4EAB-9B38-7D9F8FFFB26D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B44D9C75-ABDE-4405-803D-198D90FA2CB5}">
      <dgm:prSet custT="1"/>
      <dgm:spPr/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Образовательные стандарты и программы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63E4281B-7B22-4D2F-A053-8CC9B1EF3C3F}" type="parTrans" cxnId="{00450DC0-ECC8-4DA4-B457-49D6C335AB0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46B65ECF-AE72-4DF8-A14F-6A2B4234D86F}" type="sibTrans" cxnId="{00450DC0-ECC8-4DA4-B457-49D6C335AB0D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A630D123-F7AA-4975-9093-E75AF9858B1A}">
      <dgm:prSet custT="1"/>
      <dgm:spPr/>
      <dgm:t>
        <a:bodyPr/>
        <a:lstStyle/>
        <a:p>
          <a:r>
            <a:rPr lang="ru-RU" sz="1400" b="1" dirty="0" smtClean="0">
              <a:latin typeface="Times New Roman" pitchFamily="18" charset="0"/>
              <a:cs typeface="Times New Roman" pitchFamily="18" charset="0"/>
            </a:rPr>
            <a:t>Система оценки квалификаций</a:t>
          </a:r>
          <a:endParaRPr lang="ru-RU" sz="1400" b="1" dirty="0">
            <a:latin typeface="Times New Roman" pitchFamily="18" charset="0"/>
            <a:cs typeface="Times New Roman" pitchFamily="18" charset="0"/>
          </a:endParaRPr>
        </a:p>
      </dgm:t>
    </dgm:pt>
    <dgm:pt modelId="{D8D640CE-8535-454A-93D0-599E1CF56163}" type="parTrans" cxnId="{29EFAEC5-E76B-4260-8205-20DF8B43C71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CF64174-05ED-4354-BFCD-B99B8B2F24FE}" type="sibTrans" cxnId="{29EFAEC5-E76B-4260-8205-20DF8B43C71A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3FB58AC4-5D68-454D-AB7B-3AAF74C40516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Профессионально-общественная аккредитация образовательных программ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60CF26C3-D621-4710-93A5-0C0274016D20}" type="parTrans" cxnId="{2C6182C5-10E0-479A-9148-E59C35014B73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6626931-AC45-4454-90FF-EBB2C4DA223B}" type="sibTrans" cxnId="{2C6182C5-10E0-479A-9148-E59C35014B73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62C98C3-B6C3-4DDD-9274-A72855E8AFAC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Прогноз потребности на рынке труда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E8A9F7CE-60E5-47DC-9236-40B3314ED6F1}" type="parTrans" cxnId="{F80B0E37-A024-4E67-AF2C-B051C9AD02AD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61723C6-03F5-4BA6-9302-B3E9E62F2885}" type="sibTrans" cxnId="{F80B0E37-A024-4E67-AF2C-B051C9AD02AD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8B3CB98F-CB3A-43D1-9F71-E206F2E7C6D1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Национальный совет при Президенте Российской Федерации по профессиональным квалификациям</a:t>
          </a:r>
        </a:p>
      </dgm:t>
    </dgm:pt>
    <dgm:pt modelId="{4F46D663-1F91-42FE-A58F-E5A0EE36533D}" type="parTrans" cxnId="{53D4B0B0-15B2-42ED-B2C6-DDEBB71E0A3F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18252E2C-DA83-4E79-A1A1-C4B393605455}" type="sibTrans" cxnId="{53D4B0B0-15B2-42ED-B2C6-DDEBB71E0A3F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933864F1-DB4D-4450-960D-F8AAD60FCF64}">
      <dgm:prSet custT="1"/>
      <dgm:spPr/>
      <dgm:t>
        <a:bodyPr/>
        <a:lstStyle/>
        <a:p>
          <a:r>
            <a:rPr lang="ru-RU" sz="1100" b="1" dirty="0" smtClean="0">
              <a:latin typeface="Times New Roman" pitchFamily="18" charset="0"/>
              <a:cs typeface="Times New Roman" pitchFamily="18" charset="0"/>
            </a:rPr>
            <a:t>Система подготовки кадров</a:t>
          </a:r>
          <a:endParaRPr lang="ru-RU" sz="1100" b="1" dirty="0">
            <a:latin typeface="Times New Roman" pitchFamily="18" charset="0"/>
            <a:cs typeface="Times New Roman" pitchFamily="18" charset="0"/>
          </a:endParaRPr>
        </a:p>
      </dgm:t>
    </dgm:pt>
    <dgm:pt modelId="{ACE39E89-76C2-4647-932D-CB5A18B36938}" type="parTrans" cxnId="{5E09D150-437D-415C-AD5C-71C4D1E16B2A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>
            <a:latin typeface="Times New Roman" pitchFamily="18" charset="0"/>
            <a:cs typeface="Times New Roman" pitchFamily="18" charset="0"/>
          </a:endParaRPr>
        </a:p>
      </dgm:t>
    </dgm:pt>
    <dgm:pt modelId="{2825EDBB-6780-4A2F-B4A3-A84AF31B9C88}" type="sibTrans" cxnId="{5E09D150-437D-415C-AD5C-71C4D1E16B2A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B0FA3D98-2068-418A-BBD2-591E92A8B1C3}">
      <dgm:prSet custT="1"/>
      <dgm:spPr/>
      <dgm:t>
        <a:bodyPr/>
        <a:lstStyle/>
        <a:p>
          <a:r>
            <a:rPr lang="ru-RU" sz="1100" dirty="0" smtClean="0">
              <a:latin typeface="Times New Roman" pitchFamily="18" charset="0"/>
              <a:cs typeface="Times New Roman" pitchFamily="18" charset="0"/>
            </a:rPr>
            <a:t>Профориентация </a:t>
          </a:r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05B27708-C8DE-4402-9F82-ACE9E92B0520}" type="sibTrans" cxnId="{991F5DE3-856E-4A09-B131-E13FAA5F29D8}">
      <dgm:prSet/>
      <dgm:spPr/>
      <dgm:t>
        <a:bodyPr/>
        <a:lstStyle/>
        <a:p>
          <a:endParaRPr lang="ru-RU" sz="3200">
            <a:latin typeface="Times New Roman" pitchFamily="18" charset="0"/>
            <a:cs typeface="Times New Roman" pitchFamily="18" charset="0"/>
          </a:endParaRPr>
        </a:p>
      </dgm:t>
    </dgm:pt>
    <dgm:pt modelId="{2C3BF9B4-C4B3-45EA-8211-95F338B556EE}" type="parTrans" cxnId="{991F5DE3-856E-4A09-B131-E13FAA5F29D8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endParaRPr lang="ru-RU" sz="1100" dirty="0">
            <a:latin typeface="Times New Roman" pitchFamily="18" charset="0"/>
            <a:cs typeface="Times New Roman" pitchFamily="18" charset="0"/>
          </a:endParaRPr>
        </a:p>
      </dgm:t>
    </dgm:pt>
    <dgm:pt modelId="{D154536E-9C91-42A1-A8A4-CCE90AF16D80}" type="pres">
      <dgm:prSet presAssocID="{ED843B43-3EF3-436D-B621-A5A33C343B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709C06-A4EC-4507-ABC1-AB9A6C2AC4B2}" type="pres">
      <dgm:prSet presAssocID="{81D8CE30-8BFD-492F-B167-E60A772D991A}" presName="centerShape" presStyleLbl="node0" presStyleIdx="0" presStyleCnt="1" custScaleX="138414" custScaleY="125099"/>
      <dgm:spPr/>
      <dgm:t>
        <a:bodyPr/>
        <a:lstStyle/>
        <a:p>
          <a:endParaRPr lang="ru-RU"/>
        </a:p>
      </dgm:t>
    </dgm:pt>
    <dgm:pt modelId="{68B47BC9-EF87-44F3-A7AA-8CEA3F0C0C3C}" type="pres">
      <dgm:prSet presAssocID="{47A2C564-6CAD-4F7B-8A29-9EBB078BD6F3}" presName="parTrans" presStyleLbl="sibTrans2D1" presStyleIdx="0" presStyleCnt="8" custLinFactNeighborX="14347" custLinFactNeighborY="19327"/>
      <dgm:spPr/>
      <dgm:t>
        <a:bodyPr/>
        <a:lstStyle/>
        <a:p>
          <a:endParaRPr lang="ru-RU"/>
        </a:p>
      </dgm:t>
    </dgm:pt>
    <dgm:pt modelId="{355EC9AE-F02A-4AC5-9703-52209B428090}" type="pres">
      <dgm:prSet presAssocID="{47A2C564-6CAD-4F7B-8A29-9EBB078BD6F3}" presName="connectorText" presStyleLbl="sibTrans2D1" presStyleIdx="0" presStyleCnt="8"/>
      <dgm:spPr/>
      <dgm:t>
        <a:bodyPr/>
        <a:lstStyle/>
        <a:p>
          <a:endParaRPr lang="ru-RU"/>
        </a:p>
      </dgm:t>
    </dgm:pt>
    <dgm:pt modelId="{DC88329B-401C-44FD-93AB-845E2E4A2C6B}" type="pres">
      <dgm:prSet presAssocID="{03FB1211-8637-42C7-A985-1A6BCD61E0DE}" presName="node" presStyleLbl="node1" presStyleIdx="0" presStyleCnt="8" custScaleX="145273" custRadScaleRad="100184" custRadScaleInc="1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C0FD06-7E71-4E3E-9940-0936749053AE}" type="pres">
      <dgm:prSet presAssocID="{63E4281B-7B22-4D2F-A053-8CC9B1EF3C3F}" presName="parTrans" presStyleLbl="sibTrans2D1" presStyleIdx="1" presStyleCnt="8"/>
      <dgm:spPr/>
      <dgm:t>
        <a:bodyPr/>
        <a:lstStyle/>
        <a:p>
          <a:endParaRPr lang="ru-RU"/>
        </a:p>
      </dgm:t>
    </dgm:pt>
    <dgm:pt modelId="{BE19D4BC-0DD8-44BF-80CC-9A91F63ACF5F}" type="pres">
      <dgm:prSet presAssocID="{63E4281B-7B22-4D2F-A053-8CC9B1EF3C3F}" presName="connectorText" presStyleLbl="sibTrans2D1" presStyleIdx="1" presStyleCnt="8"/>
      <dgm:spPr/>
      <dgm:t>
        <a:bodyPr/>
        <a:lstStyle/>
        <a:p>
          <a:endParaRPr lang="ru-RU"/>
        </a:p>
      </dgm:t>
    </dgm:pt>
    <dgm:pt modelId="{863240BC-EB53-4E8D-B402-1A890798ABA6}" type="pres">
      <dgm:prSet presAssocID="{B44D9C75-ABDE-4405-803D-198D90FA2CB5}" presName="node" presStyleLbl="node1" presStyleIdx="1" presStyleCnt="8" custScaleX="145273" custRadScaleRad="106071" custRadScaleInc="234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3ADC5A-4B95-4A28-81B4-FA639585482F}" type="pres">
      <dgm:prSet presAssocID="{D8D640CE-8535-454A-93D0-599E1CF56163}" presName="parTrans" presStyleLbl="sibTrans2D1" presStyleIdx="2" presStyleCnt="8"/>
      <dgm:spPr/>
      <dgm:t>
        <a:bodyPr/>
        <a:lstStyle/>
        <a:p>
          <a:endParaRPr lang="ru-RU"/>
        </a:p>
      </dgm:t>
    </dgm:pt>
    <dgm:pt modelId="{5D017075-C643-4BD9-9649-02F3853A226F}" type="pres">
      <dgm:prSet presAssocID="{D8D640CE-8535-454A-93D0-599E1CF56163}" presName="connectorText" presStyleLbl="sibTrans2D1" presStyleIdx="2" presStyleCnt="8"/>
      <dgm:spPr/>
      <dgm:t>
        <a:bodyPr/>
        <a:lstStyle/>
        <a:p>
          <a:endParaRPr lang="ru-RU"/>
        </a:p>
      </dgm:t>
    </dgm:pt>
    <dgm:pt modelId="{CEA80B19-DF50-4A1F-8340-D5256724CA5A}" type="pres">
      <dgm:prSet presAssocID="{A630D123-F7AA-4975-9093-E75AF9858B1A}" presName="node" presStyleLbl="node1" presStyleIdx="2" presStyleCnt="8" custScaleX="145273" custRadScaleRad="101432" custRadScaleInc="-184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625F-62BB-4EE2-B7E5-CAB5702C8DE7}" type="pres">
      <dgm:prSet presAssocID="{60CF26C3-D621-4710-93A5-0C0274016D20}" presName="parTrans" presStyleLbl="sibTrans2D1" presStyleIdx="3" presStyleCnt="8" custLinFactNeighborX="4480" custLinFactNeighborY="-4046"/>
      <dgm:spPr/>
      <dgm:t>
        <a:bodyPr/>
        <a:lstStyle/>
        <a:p>
          <a:endParaRPr lang="ru-RU"/>
        </a:p>
      </dgm:t>
    </dgm:pt>
    <dgm:pt modelId="{8B6D934C-BDC9-46AD-A52D-2C522F1A1C69}" type="pres">
      <dgm:prSet presAssocID="{60CF26C3-D621-4710-93A5-0C0274016D20}" presName="connectorText" presStyleLbl="sibTrans2D1" presStyleIdx="3" presStyleCnt="8"/>
      <dgm:spPr/>
      <dgm:t>
        <a:bodyPr/>
        <a:lstStyle/>
        <a:p>
          <a:endParaRPr lang="ru-RU"/>
        </a:p>
      </dgm:t>
    </dgm:pt>
    <dgm:pt modelId="{82AAE4B3-BF5E-4442-BFB6-9FC8CA81F211}" type="pres">
      <dgm:prSet presAssocID="{3FB58AC4-5D68-454D-AB7B-3AAF74C40516}" presName="node" presStyleLbl="node1" presStyleIdx="3" presStyleCnt="8" custScaleX="145273" custRadScaleRad="96305" custRadScaleInc="-16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C8505-E8AF-4528-BD02-24B23B4EE157}" type="pres">
      <dgm:prSet presAssocID="{2C3BF9B4-C4B3-45EA-8211-95F338B556EE}" presName="parTrans" presStyleLbl="sibTrans2D1" presStyleIdx="4" presStyleCnt="8" custLinFactNeighborX="4480" custLinFactNeighborY="-4046"/>
      <dgm:spPr/>
      <dgm:t>
        <a:bodyPr/>
        <a:lstStyle/>
        <a:p>
          <a:endParaRPr lang="ru-RU"/>
        </a:p>
      </dgm:t>
    </dgm:pt>
    <dgm:pt modelId="{C548B6CB-ED3D-4259-A599-816B4163DF25}" type="pres">
      <dgm:prSet presAssocID="{2C3BF9B4-C4B3-45EA-8211-95F338B556EE}" presName="connectorText" presStyleLbl="sibTrans2D1" presStyleIdx="4" presStyleCnt="8"/>
      <dgm:spPr/>
      <dgm:t>
        <a:bodyPr/>
        <a:lstStyle/>
        <a:p>
          <a:endParaRPr lang="ru-RU"/>
        </a:p>
      </dgm:t>
    </dgm:pt>
    <dgm:pt modelId="{FA017842-BCC2-4CBF-8587-A3AFAAD55F6F}" type="pres">
      <dgm:prSet presAssocID="{B0FA3D98-2068-418A-BBD2-591E92A8B1C3}" presName="node" presStyleLbl="node1" presStyleIdx="4" presStyleCnt="8" custScaleX="145273" custRadScaleRad="94371" custRadScaleInc="158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91DBF-62F0-46D2-B115-596D11BA3D0A}" type="pres">
      <dgm:prSet presAssocID="{E8A9F7CE-60E5-47DC-9236-40B3314ED6F1}" presName="parTrans" presStyleLbl="sibTrans2D1" presStyleIdx="5" presStyleCnt="8" custLinFactNeighborX="5725" custLinFactNeighborY="-4046"/>
      <dgm:spPr/>
      <dgm:t>
        <a:bodyPr/>
        <a:lstStyle/>
        <a:p>
          <a:endParaRPr lang="ru-RU"/>
        </a:p>
      </dgm:t>
    </dgm:pt>
    <dgm:pt modelId="{CCDA938F-4264-4BB5-B22C-9D21AEACB2E4}" type="pres">
      <dgm:prSet presAssocID="{E8A9F7CE-60E5-47DC-9236-40B3314ED6F1}" presName="connectorText" presStyleLbl="sibTrans2D1" presStyleIdx="5" presStyleCnt="8"/>
      <dgm:spPr/>
      <dgm:t>
        <a:bodyPr/>
        <a:lstStyle/>
        <a:p>
          <a:endParaRPr lang="ru-RU"/>
        </a:p>
      </dgm:t>
    </dgm:pt>
    <dgm:pt modelId="{4A03CA01-D724-4477-92F8-2774A4BF8E99}" type="pres">
      <dgm:prSet presAssocID="{862C98C3-B6C3-4DDD-9274-A72855E8AFAC}" presName="node" presStyleLbl="node1" presStyleIdx="5" presStyleCnt="8" custScaleX="145273" custRadScaleRad="100025" custRadScaleInc="359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129989-9CC0-42FF-9AB0-79F638872664}" type="pres">
      <dgm:prSet presAssocID="{4F46D663-1F91-42FE-A58F-E5A0EE36533D}" presName="parTrans" presStyleLbl="sibTrans2D1" presStyleIdx="6" presStyleCnt="8" custLinFactNeighborX="6706" custLinFactNeighborY="-4046"/>
      <dgm:spPr/>
      <dgm:t>
        <a:bodyPr/>
        <a:lstStyle/>
        <a:p>
          <a:endParaRPr lang="ru-RU"/>
        </a:p>
      </dgm:t>
    </dgm:pt>
    <dgm:pt modelId="{B89BBB7E-4FC2-42AC-B12A-FC50B116E04C}" type="pres">
      <dgm:prSet presAssocID="{4F46D663-1F91-42FE-A58F-E5A0EE36533D}" presName="connectorText" presStyleLbl="sibTrans2D1" presStyleIdx="6" presStyleCnt="8"/>
      <dgm:spPr/>
      <dgm:t>
        <a:bodyPr/>
        <a:lstStyle/>
        <a:p>
          <a:endParaRPr lang="ru-RU"/>
        </a:p>
      </dgm:t>
    </dgm:pt>
    <dgm:pt modelId="{21CD5198-4F22-424C-A0E5-E0B11DC717A0}" type="pres">
      <dgm:prSet presAssocID="{8B3CB98F-CB3A-43D1-9F71-E206F2E7C6D1}" presName="node" presStyleLbl="node1" presStyleIdx="6" presStyleCnt="8" custScaleX="145273" custRadScaleRad="103511" custRadScaleInc="62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64E38-6056-4037-B430-797122881124}" type="pres">
      <dgm:prSet presAssocID="{ACE39E89-76C2-4647-932D-CB5A18B36938}" presName="parTrans" presStyleLbl="sibTrans2D1" presStyleIdx="7" presStyleCnt="8" custLinFactNeighborX="4909" custLinFactNeighborY="-4046"/>
      <dgm:spPr/>
      <dgm:t>
        <a:bodyPr/>
        <a:lstStyle/>
        <a:p>
          <a:endParaRPr lang="ru-RU"/>
        </a:p>
      </dgm:t>
    </dgm:pt>
    <dgm:pt modelId="{320D522D-9371-442E-8B46-7E924D3B0E1B}" type="pres">
      <dgm:prSet presAssocID="{ACE39E89-76C2-4647-932D-CB5A18B36938}" presName="connectorText" presStyleLbl="sibTrans2D1" presStyleIdx="7" presStyleCnt="8"/>
      <dgm:spPr/>
      <dgm:t>
        <a:bodyPr/>
        <a:lstStyle/>
        <a:p>
          <a:endParaRPr lang="ru-RU"/>
        </a:p>
      </dgm:t>
    </dgm:pt>
    <dgm:pt modelId="{E7A9462D-A04A-4344-AA31-4A7C42CBFBC1}" type="pres">
      <dgm:prSet presAssocID="{933864F1-DB4D-4450-960D-F8AAD60FCF64}" presName="node" presStyleLbl="node1" presStyleIdx="7" presStyleCnt="8" custScaleX="145273" custRadScaleRad="104867" custRadScaleInc="-105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43FD39-71E5-43C1-847D-A81CFA4C0F98}" type="presOf" srcId="{3FB58AC4-5D68-454D-AB7B-3AAF74C40516}" destId="{82AAE4B3-BF5E-4442-BFB6-9FC8CA81F211}" srcOrd="0" destOrd="0" presId="urn:microsoft.com/office/officeart/2005/8/layout/radial5"/>
    <dgm:cxn modelId="{9F2DA104-F0D1-44E3-A686-A29C942538BB}" type="presOf" srcId="{63E4281B-7B22-4D2F-A053-8CC9B1EF3C3F}" destId="{88C0FD06-7E71-4E3E-9940-0936749053AE}" srcOrd="0" destOrd="0" presId="urn:microsoft.com/office/officeart/2005/8/layout/radial5"/>
    <dgm:cxn modelId="{F3CF2576-096B-4665-B30C-3DC5DF65DC73}" type="presOf" srcId="{8B3CB98F-CB3A-43D1-9F71-E206F2E7C6D1}" destId="{21CD5198-4F22-424C-A0E5-E0B11DC717A0}" srcOrd="0" destOrd="0" presId="urn:microsoft.com/office/officeart/2005/8/layout/radial5"/>
    <dgm:cxn modelId="{2C6182C5-10E0-479A-9148-E59C35014B73}" srcId="{81D8CE30-8BFD-492F-B167-E60A772D991A}" destId="{3FB58AC4-5D68-454D-AB7B-3AAF74C40516}" srcOrd="3" destOrd="0" parTransId="{60CF26C3-D621-4710-93A5-0C0274016D20}" sibTransId="{E6626931-AC45-4454-90FF-EBB2C4DA223B}"/>
    <dgm:cxn modelId="{ABCD8955-3DF1-438C-95A5-E0A8BBD4B971}" type="presOf" srcId="{63E4281B-7B22-4D2F-A053-8CC9B1EF3C3F}" destId="{BE19D4BC-0DD8-44BF-80CC-9A91F63ACF5F}" srcOrd="1" destOrd="0" presId="urn:microsoft.com/office/officeart/2005/8/layout/radial5"/>
    <dgm:cxn modelId="{53D4B0B0-15B2-42ED-B2C6-DDEBB71E0A3F}" srcId="{81D8CE30-8BFD-492F-B167-E60A772D991A}" destId="{8B3CB98F-CB3A-43D1-9F71-E206F2E7C6D1}" srcOrd="6" destOrd="0" parTransId="{4F46D663-1F91-42FE-A58F-E5A0EE36533D}" sibTransId="{18252E2C-DA83-4E79-A1A1-C4B393605455}"/>
    <dgm:cxn modelId="{8989BAB4-B470-48DA-9330-F2AE3D150848}" type="presOf" srcId="{ACE39E89-76C2-4647-932D-CB5A18B36938}" destId="{320D522D-9371-442E-8B46-7E924D3B0E1B}" srcOrd="1" destOrd="0" presId="urn:microsoft.com/office/officeart/2005/8/layout/radial5"/>
    <dgm:cxn modelId="{A575E0BB-EA2D-4648-BD30-6B3FA57DD025}" type="presOf" srcId="{E8A9F7CE-60E5-47DC-9236-40B3314ED6F1}" destId="{CCDA938F-4264-4BB5-B22C-9D21AEACB2E4}" srcOrd="1" destOrd="0" presId="urn:microsoft.com/office/officeart/2005/8/layout/radial5"/>
    <dgm:cxn modelId="{829A221F-F722-4A16-8809-D4562B1E8A68}" type="presOf" srcId="{4F46D663-1F91-42FE-A58F-E5A0EE36533D}" destId="{B89BBB7E-4FC2-42AC-B12A-FC50B116E04C}" srcOrd="1" destOrd="0" presId="urn:microsoft.com/office/officeart/2005/8/layout/radial5"/>
    <dgm:cxn modelId="{1D524404-5D92-419D-AC80-EF6D9E01473D}" type="presOf" srcId="{60CF26C3-D621-4710-93A5-0C0274016D20}" destId="{A562625F-62BB-4EE2-B7E5-CAB5702C8DE7}" srcOrd="0" destOrd="0" presId="urn:microsoft.com/office/officeart/2005/8/layout/radial5"/>
    <dgm:cxn modelId="{76F39761-D50D-4D1D-857B-F3DF55165222}" type="presOf" srcId="{ED843B43-3EF3-436D-B621-A5A33C343B2B}" destId="{D154536E-9C91-42A1-A8A4-CCE90AF16D80}" srcOrd="0" destOrd="0" presId="urn:microsoft.com/office/officeart/2005/8/layout/radial5"/>
    <dgm:cxn modelId="{991F5DE3-856E-4A09-B131-E13FAA5F29D8}" srcId="{81D8CE30-8BFD-492F-B167-E60A772D991A}" destId="{B0FA3D98-2068-418A-BBD2-591E92A8B1C3}" srcOrd="4" destOrd="0" parTransId="{2C3BF9B4-C4B3-45EA-8211-95F338B556EE}" sibTransId="{05B27708-C8DE-4402-9F82-ACE9E92B0520}"/>
    <dgm:cxn modelId="{9CF08C0D-4BF8-4394-85FD-4CBBF4445B85}" type="presOf" srcId="{03FB1211-8637-42C7-A985-1A6BCD61E0DE}" destId="{DC88329B-401C-44FD-93AB-845E2E4A2C6B}" srcOrd="0" destOrd="0" presId="urn:microsoft.com/office/officeart/2005/8/layout/radial5"/>
    <dgm:cxn modelId="{F80B0E37-A024-4E67-AF2C-B051C9AD02AD}" srcId="{81D8CE30-8BFD-492F-B167-E60A772D991A}" destId="{862C98C3-B6C3-4DDD-9274-A72855E8AFAC}" srcOrd="5" destOrd="0" parTransId="{E8A9F7CE-60E5-47DC-9236-40B3314ED6F1}" sibTransId="{161723C6-03F5-4BA6-9302-B3E9E62F2885}"/>
    <dgm:cxn modelId="{2399303F-187E-441B-A714-D550B797BB8B}" type="presOf" srcId="{A630D123-F7AA-4975-9093-E75AF9858B1A}" destId="{CEA80B19-DF50-4A1F-8340-D5256724CA5A}" srcOrd="0" destOrd="0" presId="urn:microsoft.com/office/officeart/2005/8/layout/radial5"/>
    <dgm:cxn modelId="{B8BD49BA-419D-430C-8A8B-3A6F97C760D8}" type="presOf" srcId="{81D8CE30-8BFD-492F-B167-E60A772D991A}" destId="{CE709C06-A4EC-4507-ABC1-AB9A6C2AC4B2}" srcOrd="0" destOrd="0" presId="urn:microsoft.com/office/officeart/2005/8/layout/radial5"/>
    <dgm:cxn modelId="{00450DC0-ECC8-4DA4-B457-49D6C335AB0D}" srcId="{81D8CE30-8BFD-492F-B167-E60A772D991A}" destId="{B44D9C75-ABDE-4405-803D-198D90FA2CB5}" srcOrd="1" destOrd="0" parTransId="{63E4281B-7B22-4D2F-A053-8CC9B1EF3C3F}" sibTransId="{46B65ECF-AE72-4DF8-A14F-6A2B4234D86F}"/>
    <dgm:cxn modelId="{5F4B1E57-DB85-4AF1-9EED-3024009D22DE}" type="presOf" srcId="{E8A9F7CE-60E5-47DC-9236-40B3314ED6F1}" destId="{6F691DBF-62F0-46D2-B115-596D11BA3D0A}" srcOrd="0" destOrd="0" presId="urn:microsoft.com/office/officeart/2005/8/layout/radial5"/>
    <dgm:cxn modelId="{DC4A36B1-4392-44F6-8115-87BF5659AE94}" type="presOf" srcId="{4F46D663-1F91-42FE-A58F-E5A0EE36533D}" destId="{4E129989-9CC0-42FF-9AB0-79F638872664}" srcOrd="0" destOrd="0" presId="urn:microsoft.com/office/officeart/2005/8/layout/radial5"/>
    <dgm:cxn modelId="{717CC506-85C8-4C33-9283-33F3B4691C06}" type="presOf" srcId="{47A2C564-6CAD-4F7B-8A29-9EBB078BD6F3}" destId="{355EC9AE-F02A-4AC5-9703-52209B428090}" srcOrd="1" destOrd="0" presId="urn:microsoft.com/office/officeart/2005/8/layout/radial5"/>
    <dgm:cxn modelId="{B2976E02-E39A-49C6-9047-D9EF4F8F0C26}" type="presOf" srcId="{ACE39E89-76C2-4647-932D-CB5A18B36938}" destId="{BE264E38-6056-4037-B430-797122881124}" srcOrd="0" destOrd="0" presId="urn:microsoft.com/office/officeart/2005/8/layout/radial5"/>
    <dgm:cxn modelId="{9BB696B1-A2A3-4838-97DD-34E0FD43766C}" type="presOf" srcId="{2C3BF9B4-C4B3-45EA-8211-95F338B556EE}" destId="{04AC8505-E8AF-4528-BD02-24B23B4EE157}" srcOrd="0" destOrd="0" presId="urn:microsoft.com/office/officeart/2005/8/layout/radial5"/>
    <dgm:cxn modelId="{53C00CDA-DD74-4DAF-B9AF-AA5C7BA07858}" type="presOf" srcId="{D8D640CE-8535-454A-93D0-599E1CF56163}" destId="{5D017075-C643-4BD9-9649-02F3853A226F}" srcOrd="1" destOrd="0" presId="urn:microsoft.com/office/officeart/2005/8/layout/radial5"/>
    <dgm:cxn modelId="{AA63D0F9-E5D0-4515-B6B7-881A231946BF}" type="presOf" srcId="{2C3BF9B4-C4B3-45EA-8211-95F338B556EE}" destId="{C548B6CB-ED3D-4259-A599-816B4163DF25}" srcOrd="1" destOrd="0" presId="urn:microsoft.com/office/officeart/2005/8/layout/radial5"/>
    <dgm:cxn modelId="{AC44AEA4-30DA-49F2-86E5-234EEA2617B8}" type="presOf" srcId="{933864F1-DB4D-4450-960D-F8AAD60FCF64}" destId="{E7A9462D-A04A-4344-AA31-4A7C42CBFBC1}" srcOrd="0" destOrd="0" presId="urn:microsoft.com/office/officeart/2005/8/layout/radial5"/>
    <dgm:cxn modelId="{F1BD0CCA-249E-48BA-AEE5-B10A2546E4F4}" type="presOf" srcId="{B0FA3D98-2068-418A-BBD2-591E92A8B1C3}" destId="{FA017842-BCC2-4CBF-8587-A3AFAAD55F6F}" srcOrd="0" destOrd="0" presId="urn:microsoft.com/office/officeart/2005/8/layout/radial5"/>
    <dgm:cxn modelId="{4D1E5625-1BC2-476D-A5D7-7E14E1FA6043}" type="presOf" srcId="{D8D640CE-8535-454A-93D0-599E1CF56163}" destId="{433ADC5A-4B95-4A28-81B4-FA639585482F}" srcOrd="0" destOrd="0" presId="urn:microsoft.com/office/officeart/2005/8/layout/radial5"/>
    <dgm:cxn modelId="{2DF4D43F-D660-4EAB-9B38-7D9F8FFFB26D}" srcId="{81D8CE30-8BFD-492F-B167-E60A772D991A}" destId="{03FB1211-8637-42C7-A985-1A6BCD61E0DE}" srcOrd="0" destOrd="0" parTransId="{47A2C564-6CAD-4F7B-8A29-9EBB078BD6F3}" sibTransId="{71222B9C-4691-43E8-8C4D-29D32B2EEE1E}"/>
    <dgm:cxn modelId="{AA2CA47E-6189-4A53-879A-34AA70C5B8B3}" type="presOf" srcId="{60CF26C3-D621-4710-93A5-0C0274016D20}" destId="{8B6D934C-BDC9-46AD-A52D-2C522F1A1C69}" srcOrd="1" destOrd="0" presId="urn:microsoft.com/office/officeart/2005/8/layout/radial5"/>
    <dgm:cxn modelId="{55339846-9D7C-4305-BE34-EEE8CE9A6458}" srcId="{ED843B43-3EF3-436D-B621-A5A33C343B2B}" destId="{81D8CE30-8BFD-492F-B167-E60A772D991A}" srcOrd="0" destOrd="0" parTransId="{81944BDD-89A5-4FA9-A8EB-B1FA3D684A21}" sibTransId="{DF93E180-9B1C-48D8-8E82-47706A3E812B}"/>
    <dgm:cxn modelId="{79A87644-AC46-4D42-AF0D-2916E14FEEDB}" type="presOf" srcId="{862C98C3-B6C3-4DDD-9274-A72855E8AFAC}" destId="{4A03CA01-D724-4477-92F8-2774A4BF8E99}" srcOrd="0" destOrd="0" presId="urn:microsoft.com/office/officeart/2005/8/layout/radial5"/>
    <dgm:cxn modelId="{9C7C7C62-EEF8-4ACF-9535-A13C449707D2}" type="presOf" srcId="{B44D9C75-ABDE-4405-803D-198D90FA2CB5}" destId="{863240BC-EB53-4E8D-B402-1A890798ABA6}" srcOrd="0" destOrd="0" presId="urn:microsoft.com/office/officeart/2005/8/layout/radial5"/>
    <dgm:cxn modelId="{F41D1259-D0CC-47A4-B216-A5B8B71B2CC4}" type="presOf" srcId="{47A2C564-6CAD-4F7B-8A29-9EBB078BD6F3}" destId="{68B47BC9-EF87-44F3-A7AA-8CEA3F0C0C3C}" srcOrd="0" destOrd="0" presId="urn:microsoft.com/office/officeart/2005/8/layout/radial5"/>
    <dgm:cxn modelId="{29EFAEC5-E76B-4260-8205-20DF8B43C71A}" srcId="{81D8CE30-8BFD-492F-B167-E60A772D991A}" destId="{A630D123-F7AA-4975-9093-E75AF9858B1A}" srcOrd="2" destOrd="0" parTransId="{D8D640CE-8535-454A-93D0-599E1CF56163}" sibTransId="{ECF64174-05ED-4354-BFCD-B99B8B2F24FE}"/>
    <dgm:cxn modelId="{5E09D150-437D-415C-AD5C-71C4D1E16B2A}" srcId="{81D8CE30-8BFD-492F-B167-E60A772D991A}" destId="{933864F1-DB4D-4450-960D-F8AAD60FCF64}" srcOrd="7" destOrd="0" parTransId="{ACE39E89-76C2-4647-932D-CB5A18B36938}" sibTransId="{2825EDBB-6780-4A2F-B4A3-A84AF31B9C88}"/>
    <dgm:cxn modelId="{8F4C6282-6C79-4353-A45C-4494C1650712}" type="presParOf" srcId="{D154536E-9C91-42A1-A8A4-CCE90AF16D80}" destId="{CE709C06-A4EC-4507-ABC1-AB9A6C2AC4B2}" srcOrd="0" destOrd="0" presId="urn:microsoft.com/office/officeart/2005/8/layout/radial5"/>
    <dgm:cxn modelId="{157702DB-E12D-4156-89F4-F6023791DCCD}" type="presParOf" srcId="{D154536E-9C91-42A1-A8A4-CCE90AF16D80}" destId="{68B47BC9-EF87-44F3-A7AA-8CEA3F0C0C3C}" srcOrd="1" destOrd="0" presId="urn:microsoft.com/office/officeart/2005/8/layout/radial5"/>
    <dgm:cxn modelId="{018932B7-A32B-4FD0-BAF9-0E4275C5B402}" type="presParOf" srcId="{68B47BC9-EF87-44F3-A7AA-8CEA3F0C0C3C}" destId="{355EC9AE-F02A-4AC5-9703-52209B428090}" srcOrd="0" destOrd="0" presId="urn:microsoft.com/office/officeart/2005/8/layout/radial5"/>
    <dgm:cxn modelId="{DC958D2C-0B3B-4915-A6B7-1AF8EE35B487}" type="presParOf" srcId="{D154536E-9C91-42A1-A8A4-CCE90AF16D80}" destId="{DC88329B-401C-44FD-93AB-845E2E4A2C6B}" srcOrd="2" destOrd="0" presId="urn:microsoft.com/office/officeart/2005/8/layout/radial5"/>
    <dgm:cxn modelId="{4E04C71C-0DB0-4F0D-9B7F-FC5B717200FD}" type="presParOf" srcId="{D154536E-9C91-42A1-A8A4-CCE90AF16D80}" destId="{88C0FD06-7E71-4E3E-9940-0936749053AE}" srcOrd="3" destOrd="0" presId="urn:microsoft.com/office/officeart/2005/8/layout/radial5"/>
    <dgm:cxn modelId="{ADF09897-A0EA-4F0C-A63C-7318955D8997}" type="presParOf" srcId="{88C0FD06-7E71-4E3E-9940-0936749053AE}" destId="{BE19D4BC-0DD8-44BF-80CC-9A91F63ACF5F}" srcOrd="0" destOrd="0" presId="urn:microsoft.com/office/officeart/2005/8/layout/radial5"/>
    <dgm:cxn modelId="{740ED54F-986D-4314-893C-DE37D7C18721}" type="presParOf" srcId="{D154536E-9C91-42A1-A8A4-CCE90AF16D80}" destId="{863240BC-EB53-4E8D-B402-1A890798ABA6}" srcOrd="4" destOrd="0" presId="urn:microsoft.com/office/officeart/2005/8/layout/radial5"/>
    <dgm:cxn modelId="{C6630FC5-5822-412A-8F1A-7EDDE851116B}" type="presParOf" srcId="{D154536E-9C91-42A1-A8A4-CCE90AF16D80}" destId="{433ADC5A-4B95-4A28-81B4-FA639585482F}" srcOrd="5" destOrd="0" presId="urn:microsoft.com/office/officeart/2005/8/layout/radial5"/>
    <dgm:cxn modelId="{C2621071-1671-46D9-A58D-DB75DC2F4477}" type="presParOf" srcId="{433ADC5A-4B95-4A28-81B4-FA639585482F}" destId="{5D017075-C643-4BD9-9649-02F3853A226F}" srcOrd="0" destOrd="0" presId="urn:microsoft.com/office/officeart/2005/8/layout/radial5"/>
    <dgm:cxn modelId="{401C0C6B-80C5-4EF9-88B6-482DDD9C22B9}" type="presParOf" srcId="{D154536E-9C91-42A1-A8A4-CCE90AF16D80}" destId="{CEA80B19-DF50-4A1F-8340-D5256724CA5A}" srcOrd="6" destOrd="0" presId="urn:microsoft.com/office/officeart/2005/8/layout/radial5"/>
    <dgm:cxn modelId="{35FDBF3D-7D2F-4DAA-A29D-4DF00ED5E823}" type="presParOf" srcId="{D154536E-9C91-42A1-A8A4-CCE90AF16D80}" destId="{A562625F-62BB-4EE2-B7E5-CAB5702C8DE7}" srcOrd="7" destOrd="0" presId="urn:microsoft.com/office/officeart/2005/8/layout/radial5"/>
    <dgm:cxn modelId="{75ABBFE1-62E7-4833-B1A4-E63066A681E1}" type="presParOf" srcId="{A562625F-62BB-4EE2-B7E5-CAB5702C8DE7}" destId="{8B6D934C-BDC9-46AD-A52D-2C522F1A1C69}" srcOrd="0" destOrd="0" presId="urn:microsoft.com/office/officeart/2005/8/layout/radial5"/>
    <dgm:cxn modelId="{E7FC571F-C9C5-48FE-BA7A-93CC0BBF44E0}" type="presParOf" srcId="{D154536E-9C91-42A1-A8A4-CCE90AF16D80}" destId="{82AAE4B3-BF5E-4442-BFB6-9FC8CA81F211}" srcOrd="8" destOrd="0" presId="urn:microsoft.com/office/officeart/2005/8/layout/radial5"/>
    <dgm:cxn modelId="{E8EF5470-CC5F-432B-AFD2-A79E6D6900C7}" type="presParOf" srcId="{D154536E-9C91-42A1-A8A4-CCE90AF16D80}" destId="{04AC8505-E8AF-4528-BD02-24B23B4EE157}" srcOrd="9" destOrd="0" presId="urn:microsoft.com/office/officeart/2005/8/layout/radial5"/>
    <dgm:cxn modelId="{DAD8652A-F2B9-41B8-9BD4-DD033E6784D2}" type="presParOf" srcId="{04AC8505-E8AF-4528-BD02-24B23B4EE157}" destId="{C548B6CB-ED3D-4259-A599-816B4163DF25}" srcOrd="0" destOrd="0" presId="urn:microsoft.com/office/officeart/2005/8/layout/radial5"/>
    <dgm:cxn modelId="{379AF2C2-13DB-44D1-8775-285280529055}" type="presParOf" srcId="{D154536E-9C91-42A1-A8A4-CCE90AF16D80}" destId="{FA017842-BCC2-4CBF-8587-A3AFAAD55F6F}" srcOrd="10" destOrd="0" presId="urn:microsoft.com/office/officeart/2005/8/layout/radial5"/>
    <dgm:cxn modelId="{ECCC5B6A-A2A4-42CB-9D2C-6B753B4E9CE3}" type="presParOf" srcId="{D154536E-9C91-42A1-A8A4-CCE90AF16D80}" destId="{6F691DBF-62F0-46D2-B115-596D11BA3D0A}" srcOrd="11" destOrd="0" presId="urn:microsoft.com/office/officeart/2005/8/layout/radial5"/>
    <dgm:cxn modelId="{DDAE5D91-48F6-4B51-8F70-482B32A5F6EA}" type="presParOf" srcId="{6F691DBF-62F0-46D2-B115-596D11BA3D0A}" destId="{CCDA938F-4264-4BB5-B22C-9D21AEACB2E4}" srcOrd="0" destOrd="0" presId="urn:microsoft.com/office/officeart/2005/8/layout/radial5"/>
    <dgm:cxn modelId="{FFD2CA37-73E2-4C4E-8776-23772FDA6AF5}" type="presParOf" srcId="{D154536E-9C91-42A1-A8A4-CCE90AF16D80}" destId="{4A03CA01-D724-4477-92F8-2774A4BF8E99}" srcOrd="12" destOrd="0" presId="urn:microsoft.com/office/officeart/2005/8/layout/radial5"/>
    <dgm:cxn modelId="{2368F6C5-170E-4FBA-8116-02203C20BDA9}" type="presParOf" srcId="{D154536E-9C91-42A1-A8A4-CCE90AF16D80}" destId="{4E129989-9CC0-42FF-9AB0-79F638872664}" srcOrd="13" destOrd="0" presId="urn:microsoft.com/office/officeart/2005/8/layout/radial5"/>
    <dgm:cxn modelId="{FA597A97-E9BD-410F-B327-9C1A10FFD1D1}" type="presParOf" srcId="{4E129989-9CC0-42FF-9AB0-79F638872664}" destId="{B89BBB7E-4FC2-42AC-B12A-FC50B116E04C}" srcOrd="0" destOrd="0" presId="urn:microsoft.com/office/officeart/2005/8/layout/radial5"/>
    <dgm:cxn modelId="{0B2E328C-ECEF-432C-9914-249C0E820E01}" type="presParOf" srcId="{D154536E-9C91-42A1-A8A4-CCE90AF16D80}" destId="{21CD5198-4F22-424C-A0E5-E0B11DC717A0}" srcOrd="14" destOrd="0" presId="urn:microsoft.com/office/officeart/2005/8/layout/radial5"/>
    <dgm:cxn modelId="{DEFAA8BB-22C2-49DA-B08F-39B2FBD50629}" type="presParOf" srcId="{D154536E-9C91-42A1-A8A4-CCE90AF16D80}" destId="{BE264E38-6056-4037-B430-797122881124}" srcOrd="15" destOrd="0" presId="urn:microsoft.com/office/officeart/2005/8/layout/radial5"/>
    <dgm:cxn modelId="{29792AE1-F94D-4563-A58C-19C41C2BCD2E}" type="presParOf" srcId="{BE264E38-6056-4037-B430-797122881124}" destId="{320D522D-9371-442E-8B46-7E924D3B0E1B}" srcOrd="0" destOrd="0" presId="urn:microsoft.com/office/officeart/2005/8/layout/radial5"/>
    <dgm:cxn modelId="{CB3B7516-BCCA-4440-95BE-27FB050CE4B9}" type="presParOf" srcId="{D154536E-9C91-42A1-A8A4-CCE90AF16D80}" destId="{E7A9462D-A04A-4344-AA31-4A7C42CBFBC1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A4F3AB-FE7C-49CC-930C-18062CE97FA9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2CD8378-3207-443F-9CC7-702DA9581BF3}">
      <dgm:prSet phldrT="[Текст]" custT="1"/>
      <dgm:spPr/>
      <dgm:t>
        <a:bodyPr/>
        <a:lstStyle/>
        <a:p>
          <a:r>
            <a:rPr lang="ru-RU" sz="1600" b="1" u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</a:t>
          </a:r>
          <a:r>
            <a:rPr lang="ru-RU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НСПК</a:t>
          </a:r>
          <a:endParaRPr lang="ru-RU" sz="1600" u="none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B93CB-6A83-457B-B5EC-E8FC6751DFC5}" type="parTrans" cxnId="{1D9C5002-0DF1-4AD8-86F5-F762994F9608}">
      <dgm:prSet/>
      <dgm:spPr/>
      <dgm:t>
        <a:bodyPr/>
        <a:lstStyle/>
        <a:p>
          <a:endParaRPr lang="ru-RU"/>
        </a:p>
      </dgm:t>
    </dgm:pt>
    <dgm:pt modelId="{4525D4CC-C2AA-4E5B-B3F7-A0A6AEADFA96}" type="sibTrans" cxnId="{1D9C5002-0DF1-4AD8-86F5-F762994F9608}">
      <dgm:prSet/>
      <dgm:spPr/>
      <dgm:t>
        <a:bodyPr/>
        <a:lstStyle/>
        <a:p>
          <a:endParaRPr lang="ru-RU"/>
        </a:p>
      </dgm:t>
    </dgm:pt>
    <dgm:pt modelId="{F5137EC9-8EEC-42EA-AC0C-D55523B2BD3A}">
      <dgm:prSet custT="1"/>
      <dgm:spPr/>
      <dgm:t>
        <a:bodyPr/>
        <a:lstStyle/>
        <a:p>
          <a:r>
            <a:rPr lang="ru-RU" sz="1400" b="1" u="none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НСПК</a:t>
          </a:r>
          <a:endParaRPr lang="ru-RU" sz="1400" b="1" u="none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016E88-EB37-49B0-95B2-B607804CBB55}" type="parTrans" cxnId="{95957034-A484-4B73-9187-185AE58ADC83}">
      <dgm:prSet/>
      <dgm:spPr/>
      <dgm:t>
        <a:bodyPr/>
        <a:lstStyle/>
        <a:p>
          <a:endParaRPr lang="ru-RU"/>
        </a:p>
      </dgm:t>
    </dgm:pt>
    <dgm:pt modelId="{D5762F87-3010-4CC5-9DEE-82F78EB16682}" type="sibTrans" cxnId="{95957034-A484-4B73-9187-185AE58ADC83}">
      <dgm:prSet/>
      <dgm:spPr/>
      <dgm:t>
        <a:bodyPr/>
        <a:lstStyle/>
        <a:p>
          <a:endParaRPr lang="ru-RU"/>
        </a:p>
      </dgm:t>
    </dgm:pt>
    <dgm:pt modelId="{833266C4-FBA8-439C-AA41-E1E7E1808560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труда и социальной защиты РФ</a:t>
          </a:r>
        </a:p>
      </dgm:t>
    </dgm:pt>
    <dgm:pt modelId="{7CCC3FB6-8E51-412E-AD85-3B928B3190D4}" type="parTrans" cxnId="{1D1E7166-5950-4543-9DA1-94DD9B728939}">
      <dgm:prSet/>
      <dgm:spPr/>
      <dgm:t>
        <a:bodyPr/>
        <a:lstStyle/>
        <a:p>
          <a:endParaRPr lang="ru-RU"/>
        </a:p>
      </dgm:t>
    </dgm:pt>
    <dgm:pt modelId="{874F8A06-95CF-4388-80A0-12872C1C9296}" type="sibTrans" cxnId="{1D1E7166-5950-4543-9DA1-94DD9B728939}">
      <dgm:prSet/>
      <dgm:spPr/>
      <dgm:t>
        <a:bodyPr/>
        <a:lstStyle/>
        <a:p>
          <a:endParaRPr lang="ru-RU"/>
        </a:p>
      </dgm:t>
    </dgm:pt>
    <dgm:pt modelId="{53940047-531A-462F-A517-5E591D5FE779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и науки РФ</a:t>
          </a:r>
        </a:p>
      </dgm:t>
    </dgm:pt>
    <dgm:pt modelId="{D04A0BF9-3C71-4C48-8F10-8FBC6E89A86E}" type="parTrans" cxnId="{81068EB2-2C43-44F8-8995-9AEBBF49A263}">
      <dgm:prSet/>
      <dgm:spPr/>
      <dgm:t>
        <a:bodyPr/>
        <a:lstStyle/>
        <a:p>
          <a:endParaRPr lang="ru-RU"/>
        </a:p>
      </dgm:t>
    </dgm:pt>
    <dgm:pt modelId="{76D596AF-9CEE-44F3-8AF7-3D4FEE27387F}" type="sibTrans" cxnId="{81068EB2-2C43-44F8-8995-9AEBBF49A263}">
      <dgm:prSet/>
      <dgm:spPr/>
      <dgm:t>
        <a:bodyPr/>
        <a:lstStyle/>
        <a:p>
          <a:endParaRPr lang="ru-RU"/>
        </a:p>
      </dgm:t>
    </dgm:pt>
    <dgm:pt modelId="{21629E86-14AD-4981-87A4-CDB30874CD65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союз промышленников и предпринимателей</a:t>
          </a:r>
        </a:p>
      </dgm:t>
    </dgm:pt>
    <dgm:pt modelId="{EEF62A84-2241-4AEA-8C66-00B08F38856C}" type="parTrans" cxnId="{9D80CEC1-DEEB-4CDA-B110-FB5C56433D31}">
      <dgm:prSet/>
      <dgm:spPr/>
      <dgm:t>
        <a:bodyPr/>
        <a:lstStyle/>
        <a:p>
          <a:endParaRPr lang="ru-RU"/>
        </a:p>
      </dgm:t>
    </dgm:pt>
    <dgm:pt modelId="{EBE6545E-1A01-412E-AE8E-CA3F4FA76DB0}" type="sibTrans" cxnId="{9D80CEC1-DEEB-4CDA-B110-FB5C56433D31}">
      <dgm:prSet/>
      <dgm:spPr/>
      <dgm:t>
        <a:bodyPr/>
        <a:lstStyle/>
        <a:p>
          <a:endParaRPr lang="ru-RU"/>
        </a:p>
      </dgm:t>
    </dgm:pt>
    <dgm:pt modelId="{6F9ADB93-36DE-42E7-9762-B7D54E7A2FEA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Ведущие объединения работодателей,  крупные государственные корпорации</a:t>
          </a:r>
        </a:p>
      </dgm:t>
    </dgm:pt>
    <dgm:pt modelId="{96DC92C4-EE03-4372-A905-F04F5E21DDE8}" type="parTrans" cxnId="{0821EF54-EBE6-41A5-836D-8925401BD594}">
      <dgm:prSet/>
      <dgm:spPr/>
      <dgm:t>
        <a:bodyPr/>
        <a:lstStyle/>
        <a:p>
          <a:endParaRPr lang="ru-RU"/>
        </a:p>
      </dgm:t>
    </dgm:pt>
    <dgm:pt modelId="{E3D7E01B-5EC0-481F-8429-FC3C56D94D04}" type="sibTrans" cxnId="{0821EF54-EBE6-41A5-836D-8925401BD594}">
      <dgm:prSet/>
      <dgm:spPr/>
      <dgm:t>
        <a:bodyPr/>
        <a:lstStyle/>
        <a:p>
          <a:endParaRPr lang="ru-RU"/>
        </a:p>
      </dgm:t>
    </dgm:pt>
    <dgm:pt modelId="{3682979F-1CCA-43FF-847D-7149E0A0AEF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Федерация независимых профсоюзов России</a:t>
          </a:r>
        </a:p>
      </dgm:t>
    </dgm:pt>
    <dgm:pt modelId="{1C12AB15-4944-4B81-A6C1-7DD8496C68D1}" type="parTrans" cxnId="{D1F20E76-05F4-47E5-AC69-98C3BDD2CD68}">
      <dgm:prSet/>
      <dgm:spPr/>
      <dgm:t>
        <a:bodyPr/>
        <a:lstStyle/>
        <a:p>
          <a:endParaRPr lang="ru-RU"/>
        </a:p>
      </dgm:t>
    </dgm:pt>
    <dgm:pt modelId="{078D76F6-9873-47A8-9A4D-AF58CBC1F0F3}" type="sibTrans" cxnId="{D1F20E76-05F4-47E5-AC69-98C3BDD2CD68}">
      <dgm:prSet/>
      <dgm:spPr/>
      <dgm:t>
        <a:bodyPr/>
        <a:lstStyle/>
        <a:p>
          <a:endParaRPr lang="ru-RU"/>
        </a:p>
      </dgm:t>
    </dgm:pt>
    <dgm:pt modelId="{24A1A32E-D106-4469-9227-C5B7B10045E1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Ведущие университеты, ассоциация СПО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4200F4-9BD3-49CC-AA52-8B528B2EE472}" type="parTrans" cxnId="{84AF88F4-1B89-4525-A107-BF260582F565}">
      <dgm:prSet/>
      <dgm:spPr/>
      <dgm:t>
        <a:bodyPr/>
        <a:lstStyle/>
        <a:p>
          <a:endParaRPr lang="ru-RU"/>
        </a:p>
      </dgm:t>
    </dgm:pt>
    <dgm:pt modelId="{0B269C6E-676B-4157-B677-8696DDCBBD74}" type="sibTrans" cxnId="{84AF88F4-1B89-4525-A107-BF260582F565}">
      <dgm:prSet/>
      <dgm:spPr/>
      <dgm:t>
        <a:bodyPr/>
        <a:lstStyle/>
        <a:p>
          <a:endParaRPr lang="ru-RU"/>
        </a:p>
      </dgm:t>
    </dgm:pt>
    <dgm:pt modelId="{17DF7877-FD2E-448F-A743-AD89B0F43E16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поддержке лучших практик развития квалификаций </a:t>
          </a:r>
        </a:p>
      </dgm:t>
    </dgm:pt>
    <dgm:pt modelId="{951CCCAC-7A18-4296-AF29-34125B6B1993}" type="parTrans" cxnId="{9F01B5CB-9355-41D5-BE2E-6DE8F8FF6B0B}">
      <dgm:prSet/>
      <dgm:spPr/>
      <dgm:t>
        <a:bodyPr/>
        <a:lstStyle/>
        <a:p>
          <a:endParaRPr lang="ru-RU"/>
        </a:p>
      </dgm:t>
    </dgm:pt>
    <dgm:pt modelId="{C5E95D69-1D79-4F69-9725-2C82B6ABD085}" type="sibTrans" cxnId="{9F01B5CB-9355-41D5-BE2E-6DE8F8FF6B0B}">
      <dgm:prSet/>
      <dgm:spPr/>
      <dgm:t>
        <a:bodyPr/>
        <a:lstStyle/>
        <a:p>
          <a:endParaRPr lang="ru-RU"/>
        </a:p>
      </dgm:t>
    </dgm:pt>
    <dgm:pt modelId="{02AC3858-2974-4FEC-BC79-208D78A18F5C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применению профессиональных стандартов в системе профессионального образования и обучения</a:t>
          </a:r>
        </a:p>
      </dgm:t>
    </dgm:pt>
    <dgm:pt modelId="{EA70CFBB-F790-4D92-BA7A-14A31EDF0B49}" type="parTrans" cxnId="{A218DD88-48B2-497D-B4B5-B5FAB95AB863}">
      <dgm:prSet/>
      <dgm:spPr/>
      <dgm:t>
        <a:bodyPr/>
        <a:lstStyle/>
        <a:p>
          <a:endParaRPr lang="ru-RU"/>
        </a:p>
      </dgm:t>
    </dgm:pt>
    <dgm:pt modelId="{5B4AC2A9-21E3-4CD0-813D-70C403E6513F}" type="sibTrans" cxnId="{A218DD88-48B2-497D-B4B5-B5FAB95AB863}">
      <dgm:prSet/>
      <dgm:spPr/>
      <dgm:t>
        <a:bodyPr/>
        <a:lstStyle/>
        <a:p>
          <a:endParaRPr lang="ru-RU"/>
        </a:p>
      </dgm:t>
    </dgm:pt>
    <dgm:pt modelId="{6A734188-48DA-4F09-844B-D8F4E515EE81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профессиональным стандартам</a:t>
          </a:r>
        </a:p>
      </dgm:t>
    </dgm:pt>
    <dgm:pt modelId="{5F1E872E-A183-40B6-A7BA-51C55B486958}" type="parTrans" cxnId="{1EDA2621-0205-460E-80E6-81FFF526B09D}">
      <dgm:prSet/>
      <dgm:spPr/>
      <dgm:t>
        <a:bodyPr/>
        <a:lstStyle/>
        <a:p>
          <a:endParaRPr lang="ru-RU"/>
        </a:p>
      </dgm:t>
    </dgm:pt>
    <dgm:pt modelId="{9BA7784A-D9CF-4FBE-90FF-A50C466372D3}" type="sibTrans" cxnId="{1EDA2621-0205-460E-80E6-81FFF526B09D}">
      <dgm:prSet/>
      <dgm:spPr/>
      <dgm:t>
        <a:bodyPr/>
        <a:lstStyle/>
        <a:p>
          <a:endParaRPr lang="ru-RU"/>
        </a:p>
      </dgm:t>
    </dgm:pt>
    <dgm:pt modelId="{B9E20800-311D-4A34-A4A2-8BCBF8A1E41C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формированию советов по профессиональным квалификациям</a:t>
          </a:r>
        </a:p>
      </dgm:t>
    </dgm:pt>
    <dgm:pt modelId="{ED0F239B-6379-4F72-AB27-656E2AEA5D4F}" type="parTrans" cxnId="{D5CA9554-D12E-4154-A586-1F211FC7637F}">
      <dgm:prSet/>
      <dgm:spPr/>
      <dgm:t>
        <a:bodyPr/>
        <a:lstStyle/>
        <a:p>
          <a:endParaRPr lang="ru-RU"/>
        </a:p>
      </dgm:t>
    </dgm:pt>
    <dgm:pt modelId="{4F29D080-E6AA-4FEA-A9D5-9A618B260B16}" type="sibTrans" cxnId="{D5CA9554-D12E-4154-A586-1F211FC7637F}">
      <dgm:prSet/>
      <dgm:spPr/>
      <dgm:t>
        <a:bodyPr/>
        <a:lstStyle/>
        <a:p>
          <a:endParaRPr lang="ru-RU"/>
        </a:p>
      </dgm:t>
    </dgm:pt>
    <dgm:pt modelId="{B98E29E3-3FEF-4A80-A4A3-B3AC6135194C}">
      <dgm:prSet custT="1"/>
      <dgm:spPr/>
      <dgm:t>
        <a:bodyPr/>
        <a:lstStyle/>
        <a:p>
          <a:pPr marL="17145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9CD9EBD-FADC-4C87-93AD-BDC91E9F000F}" type="parTrans" cxnId="{6921510D-2C56-4738-BCAA-963D0E417098}">
      <dgm:prSet/>
      <dgm:spPr/>
      <dgm:t>
        <a:bodyPr/>
        <a:lstStyle/>
        <a:p>
          <a:endParaRPr lang="ru-RU"/>
        </a:p>
      </dgm:t>
    </dgm:pt>
    <dgm:pt modelId="{D0EAF552-0170-4F64-93D6-5412842CA6FD}" type="sibTrans" cxnId="{6921510D-2C56-4738-BCAA-963D0E417098}">
      <dgm:prSet/>
      <dgm:spPr/>
      <dgm:t>
        <a:bodyPr/>
        <a:lstStyle/>
        <a:p>
          <a:endParaRPr lang="ru-RU"/>
        </a:p>
      </dgm:t>
    </dgm:pt>
    <dgm:pt modelId="{8894C5E2-018E-4D1B-B90E-E57AB410FD85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 err="1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Струра</a:t>
          </a:r>
          <a:r>
            <a:rPr lang="ru-RU" sz="1600" b="1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НСПК</a:t>
          </a:r>
        </a:p>
      </dgm:t>
    </dgm:pt>
    <dgm:pt modelId="{1CE2D8AD-BE50-4972-9146-599752CF9ABF}" type="parTrans" cxnId="{17274397-3CF4-4977-9FC2-A29EC733E5B5}">
      <dgm:prSet/>
      <dgm:spPr/>
      <dgm:t>
        <a:bodyPr/>
        <a:lstStyle/>
        <a:p>
          <a:endParaRPr lang="ru-RU"/>
        </a:p>
      </dgm:t>
    </dgm:pt>
    <dgm:pt modelId="{1F043E3E-8017-4AC9-B714-7DBFF54D1F20}" type="sibTrans" cxnId="{17274397-3CF4-4977-9FC2-A29EC733E5B5}">
      <dgm:prSet/>
      <dgm:spPr/>
      <dgm:t>
        <a:bodyPr/>
        <a:lstStyle/>
        <a:p>
          <a:endParaRPr lang="ru-RU"/>
        </a:p>
      </dgm:t>
    </dgm:pt>
    <dgm:pt modelId="{8718D771-D9EC-47A7-8397-517C89AA1C29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DA225B-2A19-49CC-9E09-0B92C241086A}" type="parTrans" cxnId="{EB14010C-816B-4F86-A6FB-5E7488E05702}">
      <dgm:prSet/>
      <dgm:spPr/>
      <dgm:t>
        <a:bodyPr/>
        <a:lstStyle/>
        <a:p>
          <a:endParaRPr lang="ru-RU"/>
        </a:p>
      </dgm:t>
    </dgm:pt>
    <dgm:pt modelId="{CD2B9AAC-E6DE-4ACC-8F15-740BA88E5CB9}" type="sibTrans" cxnId="{EB14010C-816B-4F86-A6FB-5E7488E05702}">
      <dgm:prSet/>
      <dgm:spPr/>
      <dgm:t>
        <a:bodyPr/>
        <a:lstStyle/>
        <a:p>
          <a:endParaRPr lang="ru-RU"/>
        </a:p>
      </dgm:t>
    </dgm:pt>
    <dgm:pt modelId="{CB55CA69-5688-4C8F-A3A0-FC9FB21D5AA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Советы по профессиональным квалификациям в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областях профессиональной деятельности</a:t>
          </a:r>
        </a:p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вопросам оценки квалификации и качества подготовки кадров</a:t>
          </a:r>
          <a:endParaRPr lang="ru-RU" sz="16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C57683D-CE40-4BB0-8030-D714124EA223}" type="parTrans" cxnId="{DEAE1499-76E6-44A6-84D4-DF6CF3B7A544}">
      <dgm:prSet/>
      <dgm:spPr/>
      <dgm:t>
        <a:bodyPr/>
        <a:lstStyle/>
        <a:p>
          <a:endParaRPr lang="ru-RU"/>
        </a:p>
      </dgm:t>
    </dgm:pt>
    <dgm:pt modelId="{321E4071-9249-4844-89ED-296F2FD84752}" type="sibTrans" cxnId="{DEAE1499-76E6-44A6-84D4-DF6CF3B7A544}">
      <dgm:prSet/>
      <dgm:spPr/>
      <dgm:t>
        <a:bodyPr/>
        <a:lstStyle/>
        <a:p>
          <a:endParaRPr lang="ru-RU"/>
        </a:p>
      </dgm:t>
    </dgm:pt>
    <dgm:pt modelId="{611A9D88-7974-48E1-A18B-87BDCB750252}">
      <dgm:prSet phldrT="[Текст]"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Президента</a:t>
          </a:r>
          <a:endParaRPr lang="ru-RU" sz="1400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20E746-EBBD-4A1D-84B7-0F664779B20A}" type="parTrans" cxnId="{EDC19FCA-7A7E-4511-B546-DD0F71BBA56B}">
      <dgm:prSet/>
      <dgm:spPr/>
      <dgm:t>
        <a:bodyPr/>
        <a:lstStyle/>
        <a:p>
          <a:endParaRPr lang="ru-RU"/>
        </a:p>
      </dgm:t>
    </dgm:pt>
    <dgm:pt modelId="{929AEF45-5D98-49BB-B60A-98B3D8B8C728}" type="sibTrans" cxnId="{EDC19FCA-7A7E-4511-B546-DD0F71BBA56B}">
      <dgm:prSet/>
      <dgm:spPr/>
      <dgm:t>
        <a:bodyPr/>
        <a:lstStyle/>
        <a:p>
          <a:endParaRPr lang="ru-RU"/>
        </a:p>
      </dgm:t>
    </dgm:pt>
    <dgm:pt modelId="{808BBB42-03CD-44B6-8D7E-570DE2619FA3}">
      <dgm:prSet custT="1"/>
      <dgm:spPr/>
      <dgm:t>
        <a:bodyPr/>
        <a:lstStyle/>
        <a:p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промышленности и торговли РФ</a:t>
          </a:r>
        </a:p>
      </dgm:t>
    </dgm:pt>
    <dgm:pt modelId="{E441D205-C200-4067-949D-04D83FD8F651}" type="parTrans" cxnId="{2E5F7044-631C-48E5-887F-88757DC5BA01}">
      <dgm:prSet/>
      <dgm:spPr/>
      <dgm:t>
        <a:bodyPr/>
        <a:lstStyle/>
        <a:p>
          <a:endParaRPr lang="ru-RU"/>
        </a:p>
      </dgm:t>
    </dgm:pt>
    <dgm:pt modelId="{19A8D016-BDDC-4C0D-AF9F-51ABC85A0A0F}" type="sibTrans" cxnId="{2E5F7044-631C-48E5-887F-88757DC5BA01}">
      <dgm:prSet/>
      <dgm:spPr/>
      <dgm:t>
        <a:bodyPr/>
        <a:lstStyle/>
        <a:p>
          <a:endParaRPr lang="ru-RU"/>
        </a:p>
      </dgm:t>
    </dgm:pt>
    <dgm:pt modelId="{43D1E6F3-6794-4621-AB4E-03B1AAEDCDE4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F07D22-A045-4C0E-9E14-3641446793B5}" type="parTrans" cxnId="{EFECCE67-8347-4BE8-89D6-646F11EC91E1}">
      <dgm:prSet/>
      <dgm:spPr/>
      <dgm:t>
        <a:bodyPr/>
        <a:lstStyle/>
        <a:p>
          <a:endParaRPr lang="ru-RU"/>
        </a:p>
      </dgm:t>
    </dgm:pt>
    <dgm:pt modelId="{94E28EA9-C232-4654-875E-B229A18EA1E0}" type="sibTrans" cxnId="{EFECCE67-8347-4BE8-89D6-646F11EC91E1}">
      <dgm:prSet/>
      <dgm:spPr/>
      <dgm:t>
        <a:bodyPr/>
        <a:lstStyle/>
        <a:p>
          <a:endParaRPr lang="ru-RU"/>
        </a:p>
      </dgm:t>
    </dgm:pt>
    <dgm:pt modelId="{049F7470-A4AB-4149-ADDB-2A4DFA92D1D4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701971-3A88-43DA-B232-AB1723C672EF}" type="parTrans" cxnId="{457F4E71-BE82-4526-8A41-720F71FBD512}">
      <dgm:prSet/>
      <dgm:spPr/>
      <dgm:t>
        <a:bodyPr/>
        <a:lstStyle/>
        <a:p>
          <a:endParaRPr lang="ru-RU"/>
        </a:p>
      </dgm:t>
    </dgm:pt>
    <dgm:pt modelId="{A13A08B8-C5D0-45AA-81CB-2D37546EAFE9}" type="sibTrans" cxnId="{457F4E71-BE82-4526-8A41-720F71FBD512}">
      <dgm:prSet/>
      <dgm:spPr/>
      <dgm:t>
        <a:bodyPr/>
        <a:lstStyle/>
        <a:p>
          <a:endParaRPr lang="ru-RU"/>
        </a:p>
      </dgm:t>
    </dgm:pt>
    <dgm:pt modelId="{66CBCDF7-4FF1-41AB-94AD-3A416B4B9BCA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117B6A-7953-4262-88EA-B13C926069A7}" type="parTrans" cxnId="{37780098-C7DD-441E-9507-45DD6E30DD3B}">
      <dgm:prSet/>
      <dgm:spPr/>
      <dgm:t>
        <a:bodyPr/>
        <a:lstStyle/>
        <a:p>
          <a:endParaRPr lang="ru-RU"/>
        </a:p>
      </dgm:t>
    </dgm:pt>
    <dgm:pt modelId="{4CB78FE7-291C-4BE7-A596-C7A4980F6C31}" type="sibTrans" cxnId="{37780098-C7DD-441E-9507-45DD6E30DD3B}">
      <dgm:prSet/>
      <dgm:spPr/>
      <dgm:t>
        <a:bodyPr/>
        <a:lstStyle/>
        <a:p>
          <a:endParaRPr lang="ru-RU"/>
        </a:p>
      </dgm:t>
    </dgm:pt>
    <dgm:pt modelId="{A3880FC3-EAC3-4B95-AEF6-DEB891F7594B}">
      <dgm:prSet custT="1"/>
      <dgm:spPr/>
      <dgm:t>
        <a:bodyPr/>
        <a:lstStyle/>
        <a:p>
          <a:pPr marL="0" indent="0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None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114DE0-789F-443B-8DBF-A688A40CDACE}" type="parTrans" cxnId="{74579377-5FDC-4E7A-83DE-1136356A738A}">
      <dgm:prSet/>
      <dgm:spPr/>
      <dgm:t>
        <a:bodyPr/>
        <a:lstStyle/>
        <a:p>
          <a:endParaRPr lang="ru-RU"/>
        </a:p>
      </dgm:t>
    </dgm:pt>
    <dgm:pt modelId="{6DB4AFF6-2118-4887-86F1-8AFACAE73FB5}" type="sibTrans" cxnId="{74579377-5FDC-4E7A-83DE-1136356A738A}">
      <dgm:prSet/>
      <dgm:spPr/>
      <dgm:t>
        <a:bodyPr/>
        <a:lstStyle/>
        <a:p>
          <a:endParaRPr lang="ru-RU"/>
        </a:p>
      </dgm:t>
    </dgm:pt>
    <dgm:pt modelId="{61E940A1-A841-457C-B23C-ACF90CBEB8DA}" type="pres">
      <dgm:prSet presAssocID="{A6A4F3AB-FE7C-49CC-930C-18062CE97FA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636C0B0-4B25-4DBE-ABA7-994F18C55D06}" type="pres">
      <dgm:prSet presAssocID="{02CD8378-3207-443F-9CC7-702DA9581BF3}" presName="parentText" presStyleLbl="node1" presStyleIdx="0" presStyleCnt="2" custScaleY="69397" custLinFactNeighborY="-74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2A7C5F-0F2D-4677-B64B-CF93714F563D}" type="pres">
      <dgm:prSet presAssocID="{02CD8378-3207-443F-9CC7-702DA9581BF3}" presName="childText" presStyleLbl="revTx" presStyleIdx="0" presStyleCnt="2" custScaleY="1040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F1BFF2-5598-4DD1-AFB9-856FE997BD1D}" type="pres">
      <dgm:prSet presAssocID="{F5137EC9-8EEC-42EA-AC0C-D55523B2BD3A}" presName="parentText" presStyleLbl="node1" presStyleIdx="1" presStyleCnt="2" custScaleY="58501" custLinFactNeighborX="-2234" custLinFactNeighborY="-292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5ABB97-58C0-4501-BA63-DFDC43CCF292}" type="pres">
      <dgm:prSet presAssocID="{F5137EC9-8EEC-42EA-AC0C-D55523B2BD3A}" presName="childText" presStyleLbl="revTx" presStyleIdx="1" presStyleCnt="2" custScaleY="783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80CEC1-DEEB-4CDA-B110-FB5C56433D31}" srcId="{02CD8378-3207-443F-9CC7-702DA9581BF3}" destId="{21629E86-14AD-4981-87A4-CDB30874CD65}" srcOrd="4" destOrd="0" parTransId="{EEF62A84-2241-4AEA-8C66-00B08F38856C}" sibTransId="{EBE6545E-1A01-412E-AE8E-CA3F4FA76DB0}"/>
    <dgm:cxn modelId="{A218DD88-48B2-497D-B4B5-B5FAB95AB863}" srcId="{F5137EC9-8EEC-42EA-AC0C-D55523B2BD3A}" destId="{02AC3858-2974-4FEC-BC79-208D78A18F5C}" srcOrd="4" destOrd="0" parTransId="{EA70CFBB-F790-4D92-BA7A-14A31EDF0B49}" sibTransId="{5B4AC2A9-21E3-4CD0-813D-70C403E6513F}"/>
    <dgm:cxn modelId="{9106F639-7AB3-4EA3-91C8-55B9CF27945F}" type="presOf" srcId="{B9E20800-311D-4A34-A4A2-8BCBF8A1E41C}" destId="{D55ABB97-58C0-4501-BA63-DFDC43CCF292}" srcOrd="0" destOrd="6" presId="urn:microsoft.com/office/officeart/2005/8/layout/vList2"/>
    <dgm:cxn modelId="{EC3DD888-4F67-4055-A201-657A350A5F4A}" type="presOf" srcId="{6A734188-48DA-4F09-844B-D8F4E515EE81}" destId="{D55ABB97-58C0-4501-BA63-DFDC43CCF292}" srcOrd="0" destOrd="5" presId="urn:microsoft.com/office/officeart/2005/8/layout/vList2"/>
    <dgm:cxn modelId="{1DF1D7F3-A4E0-4491-93F1-28E90A5EEAB7}" type="presOf" srcId="{6F9ADB93-36DE-42E7-9762-B7D54E7A2FEA}" destId="{522A7C5F-0F2D-4677-B64B-CF93714F563D}" srcOrd="0" destOrd="5" presId="urn:microsoft.com/office/officeart/2005/8/layout/vList2"/>
    <dgm:cxn modelId="{74EDD5C8-40F5-4307-AADC-083523565978}" type="presOf" srcId="{53940047-531A-462F-A517-5E591D5FE779}" destId="{522A7C5F-0F2D-4677-B64B-CF93714F563D}" srcOrd="0" destOrd="2" presId="urn:microsoft.com/office/officeart/2005/8/layout/vList2"/>
    <dgm:cxn modelId="{1EDA2621-0205-460E-80E6-81FFF526B09D}" srcId="{F5137EC9-8EEC-42EA-AC0C-D55523B2BD3A}" destId="{6A734188-48DA-4F09-844B-D8F4E515EE81}" srcOrd="5" destOrd="0" parTransId="{5F1E872E-A183-40B6-A7BA-51C55B486958}" sibTransId="{9BA7784A-D9CF-4FBE-90FF-A50C466372D3}"/>
    <dgm:cxn modelId="{BAF63792-F7BF-40CC-9B11-AC5AEEBF1630}" type="presOf" srcId="{3682979F-1CCA-43FF-847D-7149E0A0AEF1}" destId="{522A7C5F-0F2D-4677-B64B-CF93714F563D}" srcOrd="0" destOrd="6" presId="urn:microsoft.com/office/officeart/2005/8/layout/vList2"/>
    <dgm:cxn modelId="{457F4E71-BE82-4526-8A41-720F71FBD512}" srcId="{F5137EC9-8EEC-42EA-AC0C-D55523B2BD3A}" destId="{049F7470-A4AB-4149-ADDB-2A4DFA92D1D4}" srcOrd="7" destOrd="0" parTransId="{89701971-3A88-43DA-B232-AB1723C672EF}" sibTransId="{A13A08B8-C5D0-45AA-81CB-2D37546EAFE9}"/>
    <dgm:cxn modelId="{17274397-3CF4-4977-9FC2-A29EC733E5B5}" srcId="{F5137EC9-8EEC-42EA-AC0C-D55523B2BD3A}" destId="{8894C5E2-018E-4D1B-B90E-E57AB410FD85}" srcOrd="0" destOrd="0" parTransId="{1CE2D8AD-BE50-4972-9146-599752CF9ABF}" sibTransId="{1F043E3E-8017-4AC9-B714-7DBFF54D1F20}"/>
    <dgm:cxn modelId="{80F0D02E-701C-48CF-A360-C15BC0D7DA44}" type="presOf" srcId="{24A1A32E-D106-4469-9227-C5B7B10045E1}" destId="{522A7C5F-0F2D-4677-B64B-CF93714F563D}" srcOrd="0" destOrd="7" presId="urn:microsoft.com/office/officeart/2005/8/layout/vList2"/>
    <dgm:cxn modelId="{5ABCCBD2-478F-4710-9AB4-036F40AFDD67}" type="presOf" srcId="{808BBB42-03CD-44B6-8D7E-570DE2619FA3}" destId="{522A7C5F-0F2D-4677-B64B-CF93714F563D}" srcOrd="0" destOrd="3" presId="urn:microsoft.com/office/officeart/2005/8/layout/vList2"/>
    <dgm:cxn modelId="{82D10ED1-089F-47BE-946B-080BF9EB6BDB}" type="presOf" srcId="{8718D771-D9EC-47A7-8397-517C89AA1C29}" destId="{D55ABB97-58C0-4501-BA63-DFDC43CCF292}" srcOrd="0" destOrd="1" presId="urn:microsoft.com/office/officeart/2005/8/layout/vList2"/>
    <dgm:cxn modelId="{81068EB2-2C43-44F8-8995-9AEBBF49A263}" srcId="{02CD8378-3207-443F-9CC7-702DA9581BF3}" destId="{53940047-531A-462F-A517-5E591D5FE779}" srcOrd="2" destOrd="0" parTransId="{D04A0BF9-3C71-4C48-8F10-8FBC6E89A86E}" sibTransId="{76D596AF-9CEE-44F3-8AF7-3D4FEE27387F}"/>
    <dgm:cxn modelId="{EFECCE67-8347-4BE8-89D6-646F11EC91E1}" srcId="{F5137EC9-8EEC-42EA-AC0C-D55523B2BD3A}" destId="{43D1E6F3-6794-4621-AB4E-03B1AAEDCDE4}" srcOrd="10" destOrd="0" parTransId="{FCF07D22-A045-4C0E-9E14-3641446793B5}" sibTransId="{94E28EA9-C232-4654-875E-B229A18EA1E0}"/>
    <dgm:cxn modelId="{EDC19FCA-7A7E-4511-B546-DD0F71BBA56B}" srcId="{02CD8378-3207-443F-9CC7-702DA9581BF3}" destId="{611A9D88-7974-48E1-A18B-87BDCB750252}" srcOrd="0" destOrd="0" parTransId="{EA20E746-EBBD-4A1D-84B7-0F664779B20A}" sibTransId="{929AEF45-5D98-49BB-B60A-98B3D8B8C728}"/>
    <dgm:cxn modelId="{D1F20E76-05F4-47E5-AC69-98C3BDD2CD68}" srcId="{02CD8378-3207-443F-9CC7-702DA9581BF3}" destId="{3682979F-1CCA-43FF-847D-7149E0A0AEF1}" srcOrd="6" destOrd="0" parTransId="{1C12AB15-4944-4B81-A6C1-7DD8496C68D1}" sibTransId="{078D76F6-9873-47A8-9A4D-AF58CBC1F0F3}"/>
    <dgm:cxn modelId="{DF68AD8D-D70C-440C-8315-015DBF4F0050}" type="presOf" srcId="{17DF7877-FD2E-448F-A743-AD89B0F43E16}" destId="{D55ABB97-58C0-4501-BA63-DFDC43CCF292}" srcOrd="0" destOrd="3" presId="urn:microsoft.com/office/officeart/2005/8/layout/vList2"/>
    <dgm:cxn modelId="{95957034-A484-4B73-9187-185AE58ADC83}" srcId="{A6A4F3AB-FE7C-49CC-930C-18062CE97FA9}" destId="{F5137EC9-8EEC-42EA-AC0C-D55523B2BD3A}" srcOrd="1" destOrd="0" parTransId="{67016E88-EB37-49B0-95B2-B607804CBB55}" sibTransId="{D5762F87-3010-4CC5-9DEE-82F78EB16682}"/>
    <dgm:cxn modelId="{82D36A6E-2E89-4461-89CA-A8D4227276EA}" type="presOf" srcId="{21629E86-14AD-4981-87A4-CDB30874CD65}" destId="{522A7C5F-0F2D-4677-B64B-CF93714F563D}" srcOrd="0" destOrd="4" presId="urn:microsoft.com/office/officeart/2005/8/layout/vList2"/>
    <dgm:cxn modelId="{261DEF87-93E5-42B1-AF1C-3AC1169C2326}" type="presOf" srcId="{02CD8378-3207-443F-9CC7-702DA9581BF3}" destId="{E636C0B0-4B25-4DBE-ABA7-994F18C55D06}" srcOrd="0" destOrd="0" presId="urn:microsoft.com/office/officeart/2005/8/layout/vList2"/>
    <dgm:cxn modelId="{9A2FA60C-8766-4CAC-A29E-32490E4762C8}" type="presOf" srcId="{A6A4F3AB-FE7C-49CC-930C-18062CE97FA9}" destId="{61E940A1-A841-457C-B23C-ACF90CBEB8DA}" srcOrd="0" destOrd="0" presId="urn:microsoft.com/office/officeart/2005/8/layout/vList2"/>
    <dgm:cxn modelId="{2E5F7044-631C-48E5-887F-88757DC5BA01}" srcId="{02CD8378-3207-443F-9CC7-702DA9581BF3}" destId="{808BBB42-03CD-44B6-8D7E-570DE2619FA3}" srcOrd="3" destOrd="0" parTransId="{E441D205-C200-4067-949D-04D83FD8F651}" sibTransId="{19A8D016-BDDC-4C0D-AF9F-51ABC85A0A0F}"/>
    <dgm:cxn modelId="{74579377-5FDC-4E7A-83DE-1136356A738A}" srcId="{F5137EC9-8EEC-42EA-AC0C-D55523B2BD3A}" destId="{A3880FC3-EAC3-4B95-AEF6-DEB891F7594B}" srcOrd="9" destOrd="0" parTransId="{33114DE0-789F-443B-8DBF-A688A40CDACE}" sibTransId="{6DB4AFF6-2118-4887-86F1-8AFACAE73FB5}"/>
    <dgm:cxn modelId="{3C1DF884-9B16-4CE3-B683-E1D9759AFA52}" type="presOf" srcId="{611A9D88-7974-48E1-A18B-87BDCB750252}" destId="{522A7C5F-0F2D-4677-B64B-CF93714F563D}" srcOrd="0" destOrd="0" presId="urn:microsoft.com/office/officeart/2005/8/layout/vList2"/>
    <dgm:cxn modelId="{F5FF1073-FEF7-495D-8884-69A39700E864}" type="presOf" srcId="{8894C5E2-018E-4D1B-B90E-E57AB410FD85}" destId="{D55ABB97-58C0-4501-BA63-DFDC43CCF292}" srcOrd="0" destOrd="0" presId="urn:microsoft.com/office/officeart/2005/8/layout/vList2"/>
    <dgm:cxn modelId="{EB14010C-816B-4F86-A6FB-5E7488E05702}" srcId="{F5137EC9-8EEC-42EA-AC0C-D55523B2BD3A}" destId="{8718D771-D9EC-47A7-8397-517C89AA1C29}" srcOrd="1" destOrd="0" parTransId="{66DA225B-2A19-49CC-9E09-0B92C241086A}" sibTransId="{CD2B9AAC-E6DE-4ACC-8F15-740BA88E5CB9}"/>
    <dgm:cxn modelId="{0B8A696E-3017-4F45-933A-E9171D4D9488}" type="presOf" srcId="{F5137EC9-8EEC-42EA-AC0C-D55523B2BD3A}" destId="{95F1BFF2-5598-4DD1-AFB9-856FE997BD1D}" srcOrd="0" destOrd="0" presId="urn:microsoft.com/office/officeart/2005/8/layout/vList2"/>
    <dgm:cxn modelId="{E12CBFEF-4A14-4D81-8EB4-28835A418A06}" type="presOf" srcId="{049F7470-A4AB-4149-ADDB-2A4DFA92D1D4}" destId="{D55ABB97-58C0-4501-BA63-DFDC43CCF292}" srcOrd="0" destOrd="7" presId="urn:microsoft.com/office/officeart/2005/8/layout/vList2"/>
    <dgm:cxn modelId="{1D1E7166-5950-4543-9DA1-94DD9B728939}" srcId="{02CD8378-3207-443F-9CC7-702DA9581BF3}" destId="{833266C4-FBA8-439C-AA41-E1E7E1808560}" srcOrd="1" destOrd="0" parTransId="{7CCC3FB6-8E51-412E-AD85-3B928B3190D4}" sibTransId="{874F8A06-95CF-4388-80A0-12872C1C9296}"/>
    <dgm:cxn modelId="{31036F9C-9F39-48E6-A1FF-C00608C34D31}" type="presOf" srcId="{02AC3858-2974-4FEC-BC79-208D78A18F5C}" destId="{D55ABB97-58C0-4501-BA63-DFDC43CCF292}" srcOrd="0" destOrd="4" presId="urn:microsoft.com/office/officeart/2005/8/layout/vList2"/>
    <dgm:cxn modelId="{6921510D-2C56-4738-BCAA-963D0E417098}" srcId="{F5137EC9-8EEC-42EA-AC0C-D55523B2BD3A}" destId="{B98E29E3-3FEF-4A80-A4A3-B3AC6135194C}" srcOrd="11" destOrd="0" parTransId="{C9CD9EBD-FADC-4C87-93AD-BDC91E9F000F}" sibTransId="{D0EAF552-0170-4F64-93D6-5412842CA6FD}"/>
    <dgm:cxn modelId="{DEAE1499-76E6-44A6-84D4-DF6CF3B7A544}" srcId="{F5137EC9-8EEC-42EA-AC0C-D55523B2BD3A}" destId="{CB55CA69-5688-4C8F-A3A0-FC9FB21D5AAD}" srcOrd="2" destOrd="0" parTransId="{9C57683D-CE40-4BB0-8030-D714124EA223}" sibTransId="{321E4071-9249-4844-89ED-296F2FD84752}"/>
    <dgm:cxn modelId="{3B62358D-C649-411E-A9D0-EBC81F7D4DD9}" type="presOf" srcId="{B98E29E3-3FEF-4A80-A4A3-B3AC6135194C}" destId="{D55ABB97-58C0-4501-BA63-DFDC43CCF292}" srcOrd="0" destOrd="11" presId="urn:microsoft.com/office/officeart/2005/8/layout/vList2"/>
    <dgm:cxn modelId="{37780098-C7DD-441E-9507-45DD6E30DD3B}" srcId="{F5137EC9-8EEC-42EA-AC0C-D55523B2BD3A}" destId="{66CBCDF7-4FF1-41AB-94AD-3A416B4B9BCA}" srcOrd="8" destOrd="0" parTransId="{1C117B6A-7953-4262-88EA-B13C926069A7}" sibTransId="{4CB78FE7-291C-4BE7-A596-C7A4980F6C31}"/>
    <dgm:cxn modelId="{D5CA9554-D12E-4154-A586-1F211FC7637F}" srcId="{F5137EC9-8EEC-42EA-AC0C-D55523B2BD3A}" destId="{B9E20800-311D-4A34-A4A2-8BCBF8A1E41C}" srcOrd="6" destOrd="0" parTransId="{ED0F239B-6379-4F72-AB27-656E2AEA5D4F}" sibTransId="{4F29D080-E6AA-4FEA-A9D5-9A618B260B16}"/>
    <dgm:cxn modelId="{BEE47E23-B99B-4923-95E2-90C533500514}" type="presOf" srcId="{43D1E6F3-6794-4621-AB4E-03B1AAEDCDE4}" destId="{D55ABB97-58C0-4501-BA63-DFDC43CCF292}" srcOrd="0" destOrd="10" presId="urn:microsoft.com/office/officeart/2005/8/layout/vList2"/>
    <dgm:cxn modelId="{B3EA1DC5-7106-4D27-93B5-2E630A71F124}" type="presOf" srcId="{A3880FC3-EAC3-4B95-AEF6-DEB891F7594B}" destId="{D55ABB97-58C0-4501-BA63-DFDC43CCF292}" srcOrd="0" destOrd="9" presId="urn:microsoft.com/office/officeart/2005/8/layout/vList2"/>
    <dgm:cxn modelId="{44DD45DF-2B9F-49B0-831C-14C5EF228FCD}" type="presOf" srcId="{66CBCDF7-4FF1-41AB-94AD-3A416B4B9BCA}" destId="{D55ABB97-58C0-4501-BA63-DFDC43CCF292}" srcOrd="0" destOrd="8" presId="urn:microsoft.com/office/officeart/2005/8/layout/vList2"/>
    <dgm:cxn modelId="{9F01B5CB-9355-41D5-BE2E-6DE8F8FF6B0B}" srcId="{F5137EC9-8EEC-42EA-AC0C-D55523B2BD3A}" destId="{17DF7877-FD2E-448F-A743-AD89B0F43E16}" srcOrd="3" destOrd="0" parTransId="{951CCCAC-7A18-4296-AF29-34125B6B1993}" sibTransId="{C5E95D69-1D79-4F69-9725-2C82B6ABD085}"/>
    <dgm:cxn modelId="{0821EF54-EBE6-41A5-836D-8925401BD594}" srcId="{02CD8378-3207-443F-9CC7-702DA9581BF3}" destId="{6F9ADB93-36DE-42E7-9762-B7D54E7A2FEA}" srcOrd="5" destOrd="0" parTransId="{96DC92C4-EE03-4372-A905-F04F5E21DDE8}" sibTransId="{E3D7E01B-5EC0-481F-8429-FC3C56D94D04}"/>
    <dgm:cxn modelId="{60255214-C8C4-4DCC-9FCF-16201A7EE76A}" type="presOf" srcId="{833266C4-FBA8-439C-AA41-E1E7E1808560}" destId="{522A7C5F-0F2D-4677-B64B-CF93714F563D}" srcOrd="0" destOrd="1" presId="urn:microsoft.com/office/officeart/2005/8/layout/vList2"/>
    <dgm:cxn modelId="{7DA5BC54-DA2C-4F7F-9CB4-DEAB5C96D9E9}" type="presOf" srcId="{CB55CA69-5688-4C8F-A3A0-FC9FB21D5AAD}" destId="{D55ABB97-58C0-4501-BA63-DFDC43CCF292}" srcOrd="0" destOrd="2" presId="urn:microsoft.com/office/officeart/2005/8/layout/vList2"/>
    <dgm:cxn modelId="{1D9C5002-0DF1-4AD8-86F5-F762994F9608}" srcId="{A6A4F3AB-FE7C-49CC-930C-18062CE97FA9}" destId="{02CD8378-3207-443F-9CC7-702DA9581BF3}" srcOrd="0" destOrd="0" parTransId="{038B93CB-6A83-457B-B5EC-E8FC6751DFC5}" sibTransId="{4525D4CC-C2AA-4E5B-B3F7-A0A6AEADFA96}"/>
    <dgm:cxn modelId="{84AF88F4-1B89-4525-A107-BF260582F565}" srcId="{02CD8378-3207-443F-9CC7-702DA9581BF3}" destId="{24A1A32E-D106-4469-9227-C5B7B10045E1}" srcOrd="7" destOrd="0" parTransId="{A04200F4-9BD3-49CC-AA52-8B528B2EE472}" sibTransId="{0B269C6E-676B-4157-B677-8696DDCBBD74}"/>
    <dgm:cxn modelId="{D62031FF-FBF8-43BA-9DBE-7B220F494F0A}" type="presParOf" srcId="{61E940A1-A841-457C-B23C-ACF90CBEB8DA}" destId="{E636C0B0-4B25-4DBE-ABA7-994F18C55D06}" srcOrd="0" destOrd="0" presId="urn:microsoft.com/office/officeart/2005/8/layout/vList2"/>
    <dgm:cxn modelId="{826BF2E2-532B-4073-8B44-040CB970985F}" type="presParOf" srcId="{61E940A1-A841-457C-B23C-ACF90CBEB8DA}" destId="{522A7C5F-0F2D-4677-B64B-CF93714F563D}" srcOrd="1" destOrd="0" presId="urn:microsoft.com/office/officeart/2005/8/layout/vList2"/>
    <dgm:cxn modelId="{FAF2625E-4145-40F9-AE98-92A788C08AE1}" type="presParOf" srcId="{61E940A1-A841-457C-B23C-ACF90CBEB8DA}" destId="{95F1BFF2-5598-4DD1-AFB9-856FE997BD1D}" srcOrd="2" destOrd="0" presId="urn:microsoft.com/office/officeart/2005/8/layout/vList2"/>
    <dgm:cxn modelId="{0CF38A77-2BBA-4195-98F9-925305387450}" type="presParOf" srcId="{61E940A1-A841-457C-B23C-ACF90CBEB8DA}" destId="{D55ABB97-58C0-4501-BA63-DFDC43CCF29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C4F30E-C8A7-4671-90EF-E8604507A6A0}" type="doc">
      <dgm:prSet loTypeId="urn:microsoft.com/office/officeart/2005/8/layout/hierarchy6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00C08EF-15CC-4E2B-954A-B2694E30C3F5}">
      <dgm:prSet phldrT="[Текст]" custT="1"/>
      <dgm:spPr/>
      <dgm:t>
        <a:bodyPr/>
        <a:lstStyle/>
        <a:p>
          <a:r>
            <a:rPr lang="ru-RU" sz="2400" b="1" dirty="0">
              <a:latin typeface="Times New Roman" pitchFamily="18" charset="0"/>
              <a:cs typeface="Times New Roman" pitchFamily="18" charset="0"/>
            </a:rPr>
            <a:t>Определение обязательности применения профессионального стандарта</a:t>
          </a:r>
        </a:p>
      </dgm:t>
    </dgm:pt>
    <dgm:pt modelId="{6F53DB8A-6031-4A52-8126-8C3E8BC5A6E5}" type="parTrans" cxnId="{A4DD24BF-C6CF-462B-981B-8C29AB5E2DAE}">
      <dgm:prSet/>
      <dgm:spPr/>
      <dgm:t>
        <a:bodyPr/>
        <a:lstStyle/>
        <a:p>
          <a:endParaRPr lang="ru-RU"/>
        </a:p>
      </dgm:t>
    </dgm:pt>
    <dgm:pt modelId="{863CC3CD-41BA-417C-991D-29903BC4BFD5}" type="sibTrans" cxnId="{A4DD24BF-C6CF-462B-981B-8C29AB5E2DAE}">
      <dgm:prSet/>
      <dgm:spPr/>
      <dgm:t>
        <a:bodyPr/>
        <a:lstStyle/>
        <a:p>
          <a:endParaRPr lang="ru-RU"/>
        </a:p>
      </dgm:t>
    </dgm:pt>
    <dgm:pt modelId="{92FEAF5F-489D-4AAF-B8EE-EE95FD0FB4F7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algn="l">
            <a:spcAft>
              <a:spcPts val="0"/>
            </a:spcAft>
          </a:pPr>
          <a:r>
            <a:rPr lang="ru-RU" sz="18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strike="noStrike" dirty="0"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122-ФЗ)</a:t>
          </a:r>
        </a:p>
        <a:p>
          <a:r>
            <a:rPr lang="ru-RU" sz="1800" strike="noStrike" dirty="0"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gm:t>
    </dgm:pt>
    <dgm:pt modelId="{D348CE71-DAF5-4D3B-97C6-F0C18284D10D}" type="parTrans" cxnId="{D00A3BD1-4D13-4F6F-A442-84630731B35C}">
      <dgm:prSet/>
      <dgm:spPr/>
      <dgm:t>
        <a:bodyPr/>
        <a:lstStyle/>
        <a:p>
          <a:endParaRPr lang="ru-RU"/>
        </a:p>
      </dgm:t>
    </dgm:pt>
    <dgm:pt modelId="{197B735B-7AF2-4742-8C91-3F0DB0A3686B}" type="sibTrans" cxnId="{D00A3BD1-4D13-4F6F-A442-84630731B35C}">
      <dgm:prSet/>
      <dgm:spPr/>
      <dgm:t>
        <a:bodyPr/>
        <a:lstStyle/>
        <a:p>
          <a:endParaRPr lang="ru-RU"/>
        </a:p>
      </dgm:t>
    </dgm:pt>
    <dgm:pt modelId="{8CB7781D-A6F9-4C97-9D00-479A2BBE9CA3}">
      <dgm:prSet phldrT="[Текст]" custT="1"/>
      <dgm:spPr/>
      <dgm:t>
        <a:bodyPr/>
        <a:lstStyle/>
        <a:p>
          <a:pPr algn="ctr">
            <a:spcAft>
              <a:spcPct val="35000"/>
            </a:spcAft>
          </a:pPr>
          <a:r>
            <a:rPr lang="ru-RU" sz="1800" b="1" dirty="0"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r>
            <a:rPr lang="ru-RU" sz="1800" b="0" dirty="0"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gm:t>
    </dgm:pt>
    <dgm:pt modelId="{99D6FD69-7AA0-4492-8DCD-A73B7AD2DC74}" type="parTrans" cxnId="{A9BD8AD7-CD90-447A-ABDE-E1FCCE1C1CA5}">
      <dgm:prSet/>
      <dgm:spPr/>
      <dgm:t>
        <a:bodyPr/>
        <a:lstStyle/>
        <a:p>
          <a:endParaRPr lang="ru-RU"/>
        </a:p>
      </dgm:t>
    </dgm:pt>
    <dgm:pt modelId="{2FA424E5-B97D-44C8-AABA-55EAB525639C}" type="sibTrans" cxnId="{A9BD8AD7-CD90-447A-ABDE-E1FCCE1C1CA5}">
      <dgm:prSet/>
      <dgm:spPr/>
      <dgm:t>
        <a:bodyPr/>
        <a:lstStyle/>
        <a:p>
          <a:endParaRPr lang="ru-RU"/>
        </a:p>
      </dgm:t>
    </dgm:pt>
    <dgm:pt modelId="{DA11AE95-A6B5-4CFC-A2FC-590A4E095C20}" type="pres">
      <dgm:prSet presAssocID="{81C4F30E-C8A7-4671-90EF-E8604507A6A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1F05BFA-1C86-46A1-BF17-37AA04AF5C52}" type="pres">
      <dgm:prSet presAssocID="{81C4F30E-C8A7-4671-90EF-E8604507A6A0}" presName="hierFlow" presStyleCnt="0"/>
      <dgm:spPr/>
    </dgm:pt>
    <dgm:pt modelId="{67C74127-D0ED-4B1D-8E61-6D198CA7C6AE}" type="pres">
      <dgm:prSet presAssocID="{81C4F30E-C8A7-4671-90EF-E8604507A6A0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095998B4-A59B-4980-A6D5-C44C490808E8}" type="pres">
      <dgm:prSet presAssocID="{C00C08EF-15CC-4E2B-954A-B2694E30C3F5}" presName="Name14" presStyleCnt="0"/>
      <dgm:spPr/>
    </dgm:pt>
    <dgm:pt modelId="{5677FA6B-DD67-45FC-AFF4-791EAA1AB937}" type="pres">
      <dgm:prSet presAssocID="{C00C08EF-15CC-4E2B-954A-B2694E30C3F5}" presName="level1Shape" presStyleLbl="node0" presStyleIdx="0" presStyleCnt="1" custScaleX="167920" custScaleY="48646" custLinFactNeighborX="-43" custLinFactNeighborY="-531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83E0F1D-6955-4E06-BE9C-41FF40CF6F93}" type="pres">
      <dgm:prSet presAssocID="{C00C08EF-15CC-4E2B-954A-B2694E30C3F5}" presName="hierChild2" presStyleCnt="0"/>
      <dgm:spPr/>
    </dgm:pt>
    <dgm:pt modelId="{62FDD080-49F4-4342-8E7F-44315F2EEA19}" type="pres">
      <dgm:prSet presAssocID="{D348CE71-DAF5-4D3B-97C6-F0C18284D10D}" presName="Name19" presStyleLbl="parChTrans1D2" presStyleIdx="0" presStyleCnt="2"/>
      <dgm:spPr/>
      <dgm:t>
        <a:bodyPr/>
        <a:lstStyle/>
        <a:p>
          <a:endParaRPr lang="ru-RU"/>
        </a:p>
      </dgm:t>
    </dgm:pt>
    <dgm:pt modelId="{0A957E61-D90E-4EC8-89AF-19F81C4C90CD}" type="pres">
      <dgm:prSet presAssocID="{92FEAF5F-489D-4AAF-B8EE-EE95FD0FB4F7}" presName="Name21" presStyleCnt="0"/>
      <dgm:spPr/>
    </dgm:pt>
    <dgm:pt modelId="{36EEC324-F680-404C-8A09-8585DE69110E}" type="pres">
      <dgm:prSet presAssocID="{92FEAF5F-489D-4AAF-B8EE-EE95FD0FB4F7}" presName="level2Shape" presStyleLbl="node2" presStyleIdx="0" presStyleCnt="2" custScaleX="149922" custLinFactNeighborX="-14209" custLinFactNeighborY="-952"/>
      <dgm:spPr/>
      <dgm:t>
        <a:bodyPr/>
        <a:lstStyle/>
        <a:p>
          <a:endParaRPr lang="ru-RU"/>
        </a:p>
      </dgm:t>
    </dgm:pt>
    <dgm:pt modelId="{5A6E89CB-F633-4E5C-A5DF-30E607B06705}" type="pres">
      <dgm:prSet presAssocID="{92FEAF5F-489D-4AAF-B8EE-EE95FD0FB4F7}" presName="hierChild3" presStyleCnt="0"/>
      <dgm:spPr/>
    </dgm:pt>
    <dgm:pt modelId="{F36486D1-2DCE-43FF-A70A-AF29F38E1913}" type="pres">
      <dgm:prSet presAssocID="{99D6FD69-7AA0-4492-8DCD-A73B7AD2DC74}" presName="Name19" presStyleLbl="parChTrans1D2" presStyleIdx="1" presStyleCnt="2"/>
      <dgm:spPr/>
      <dgm:t>
        <a:bodyPr/>
        <a:lstStyle/>
        <a:p>
          <a:endParaRPr lang="ru-RU"/>
        </a:p>
      </dgm:t>
    </dgm:pt>
    <dgm:pt modelId="{8EB702B5-C586-467B-8423-B7A2CBDC1BF9}" type="pres">
      <dgm:prSet presAssocID="{8CB7781D-A6F9-4C97-9D00-479A2BBE9CA3}" presName="Name21" presStyleCnt="0"/>
      <dgm:spPr/>
    </dgm:pt>
    <dgm:pt modelId="{F5C4F00C-FDC6-40A9-AEA4-A067AEF3680D}" type="pres">
      <dgm:prSet presAssocID="{8CB7781D-A6F9-4C97-9D00-479A2BBE9CA3}" presName="level2Shape" presStyleLbl="node2" presStyleIdx="1" presStyleCnt="2" custScaleX="151290" custLinFactNeighborX="804" custLinFactNeighborY="-1206"/>
      <dgm:spPr/>
      <dgm:t>
        <a:bodyPr/>
        <a:lstStyle/>
        <a:p>
          <a:endParaRPr lang="ru-RU"/>
        </a:p>
      </dgm:t>
    </dgm:pt>
    <dgm:pt modelId="{236879AE-8DAF-4B10-8161-55E18A673B03}" type="pres">
      <dgm:prSet presAssocID="{8CB7781D-A6F9-4C97-9D00-479A2BBE9CA3}" presName="hierChild3" presStyleCnt="0"/>
      <dgm:spPr/>
    </dgm:pt>
    <dgm:pt modelId="{A492D697-6B82-4A2B-A591-D91FA76EF841}" type="pres">
      <dgm:prSet presAssocID="{81C4F30E-C8A7-4671-90EF-E8604507A6A0}" presName="bgShapesFlow" presStyleCnt="0"/>
      <dgm:spPr/>
    </dgm:pt>
  </dgm:ptLst>
  <dgm:cxnLst>
    <dgm:cxn modelId="{A4DD24BF-C6CF-462B-981B-8C29AB5E2DAE}" srcId="{81C4F30E-C8A7-4671-90EF-E8604507A6A0}" destId="{C00C08EF-15CC-4E2B-954A-B2694E30C3F5}" srcOrd="0" destOrd="0" parTransId="{6F53DB8A-6031-4A52-8126-8C3E8BC5A6E5}" sibTransId="{863CC3CD-41BA-417C-991D-29903BC4BFD5}"/>
    <dgm:cxn modelId="{9A574003-8A04-489B-AA0C-67D20E4BA726}" type="presOf" srcId="{C00C08EF-15CC-4E2B-954A-B2694E30C3F5}" destId="{5677FA6B-DD67-45FC-AFF4-791EAA1AB937}" srcOrd="0" destOrd="0" presId="urn:microsoft.com/office/officeart/2005/8/layout/hierarchy6"/>
    <dgm:cxn modelId="{8268FF57-8922-4140-B43B-2AE24EC53379}" type="presOf" srcId="{81C4F30E-C8A7-4671-90EF-E8604507A6A0}" destId="{DA11AE95-A6B5-4CFC-A2FC-590A4E095C20}" srcOrd="0" destOrd="0" presId="urn:microsoft.com/office/officeart/2005/8/layout/hierarchy6"/>
    <dgm:cxn modelId="{CEC9E432-2F41-4AE9-9118-C1579565BF37}" type="presOf" srcId="{D348CE71-DAF5-4D3B-97C6-F0C18284D10D}" destId="{62FDD080-49F4-4342-8E7F-44315F2EEA19}" srcOrd="0" destOrd="0" presId="urn:microsoft.com/office/officeart/2005/8/layout/hierarchy6"/>
    <dgm:cxn modelId="{9D1AA2F9-6292-4633-B72E-6E06F1496631}" type="presOf" srcId="{92FEAF5F-489D-4AAF-B8EE-EE95FD0FB4F7}" destId="{36EEC324-F680-404C-8A09-8585DE69110E}" srcOrd="0" destOrd="0" presId="urn:microsoft.com/office/officeart/2005/8/layout/hierarchy6"/>
    <dgm:cxn modelId="{4EAD82D8-9971-4BFD-B14E-D58876C378CB}" type="presOf" srcId="{8CB7781D-A6F9-4C97-9D00-479A2BBE9CA3}" destId="{F5C4F00C-FDC6-40A9-AEA4-A067AEF3680D}" srcOrd="0" destOrd="0" presId="urn:microsoft.com/office/officeart/2005/8/layout/hierarchy6"/>
    <dgm:cxn modelId="{A9BD8AD7-CD90-447A-ABDE-E1FCCE1C1CA5}" srcId="{C00C08EF-15CC-4E2B-954A-B2694E30C3F5}" destId="{8CB7781D-A6F9-4C97-9D00-479A2BBE9CA3}" srcOrd="1" destOrd="0" parTransId="{99D6FD69-7AA0-4492-8DCD-A73B7AD2DC74}" sibTransId="{2FA424E5-B97D-44C8-AABA-55EAB525639C}"/>
    <dgm:cxn modelId="{247FC812-4B35-4CCB-9043-0ADC001C4D0E}" type="presOf" srcId="{99D6FD69-7AA0-4492-8DCD-A73B7AD2DC74}" destId="{F36486D1-2DCE-43FF-A70A-AF29F38E1913}" srcOrd="0" destOrd="0" presId="urn:microsoft.com/office/officeart/2005/8/layout/hierarchy6"/>
    <dgm:cxn modelId="{D00A3BD1-4D13-4F6F-A442-84630731B35C}" srcId="{C00C08EF-15CC-4E2B-954A-B2694E30C3F5}" destId="{92FEAF5F-489D-4AAF-B8EE-EE95FD0FB4F7}" srcOrd="0" destOrd="0" parTransId="{D348CE71-DAF5-4D3B-97C6-F0C18284D10D}" sibTransId="{197B735B-7AF2-4742-8C91-3F0DB0A3686B}"/>
    <dgm:cxn modelId="{51C81FC6-E28C-407E-9CF1-A034D6175821}" type="presParOf" srcId="{DA11AE95-A6B5-4CFC-A2FC-590A4E095C20}" destId="{A1F05BFA-1C86-46A1-BF17-37AA04AF5C52}" srcOrd="0" destOrd="0" presId="urn:microsoft.com/office/officeart/2005/8/layout/hierarchy6"/>
    <dgm:cxn modelId="{4A527932-EB38-445F-844F-9D98CE023D41}" type="presParOf" srcId="{A1F05BFA-1C86-46A1-BF17-37AA04AF5C52}" destId="{67C74127-D0ED-4B1D-8E61-6D198CA7C6AE}" srcOrd="0" destOrd="0" presId="urn:microsoft.com/office/officeart/2005/8/layout/hierarchy6"/>
    <dgm:cxn modelId="{CECFEBF4-9F9C-498D-8158-102E2ECA95D3}" type="presParOf" srcId="{67C74127-D0ED-4B1D-8E61-6D198CA7C6AE}" destId="{095998B4-A59B-4980-A6D5-C44C490808E8}" srcOrd="0" destOrd="0" presId="urn:microsoft.com/office/officeart/2005/8/layout/hierarchy6"/>
    <dgm:cxn modelId="{355E0F6F-604F-4121-BD34-001A4F0786E3}" type="presParOf" srcId="{095998B4-A59B-4980-A6D5-C44C490808E8}" destId="{5677FA6B-DD67-45FC-AFF4-791EAA1AB937}" srcOrd="0" destOrd="0" presId="urn:microsoft.com/office/officeart/2005/8/layout/hierarchy6"/>
    <dgm:cxn modelId="{405C35E3-5D84-482B-ABD2-5C261E794F65}" type="presParOf" srcId="{095998B4-A59B-4980-A6D5-C44C490808E8}" destId="{883E0F1D-6955-4E06-BE9C-41FF40CF6F93}" srcOrd="1" destOrd="0" presId="urn:microsoft.com/office/officeart/2005/8/layout/hierarchy6"/>
    <dgm:cxn modelId="{6350A93E-335D-464C-A475-9F0701B5CEED}" type="presParOf" srcId="{883E0F1D-6955-4E06-BE9C-41FF40CF6F93}" destId="{62FDD080-49F4-4342-8E7F-44315F2EEA19}" srcOrd="0" destOrd="0" presId="urn:microsoft.com/office/officeart/2005/8/layout/hierarchy6"/>
    <dgm:cxn modelId="{DA852189-2D1C-4290-8007-D772CE5D14AA}" type="presParOf" srcId="{883E0F1D-6955-4E06-BE9C-41FF40CF6F93}" destId="{0A957E61-D90E-4EC8-89AF-19F81C4C90CD}" srcOrd="1" destOrd="0" presId="urn:microsoft.com/office/officeart/2005/8/layout/hierarchy6"/>
    <dgm:cxn modelId="{20B258BE-7982-4EC1-8282-E5D76A44996C}" type="presParOf" srcId="{0A957E61-D90E-4EC8-89AF-19F81C4C90CD}" destId="{36EEC324-F680-404C-8A09-8585DE69110E}" srcOrd="0" destOrd="0" presId="urn:microsoft.com/office/officeart/2005/8/layout/hierarchy6"/>
    <dgm:cxn modelId="{B545D39F-B509-483B-A65D-C8BC64C34147}" type="presParOf" srcId="{0A957E61-D90E-4EC8-89AF-19F81C4C90CD}" destId="{5A6E89CB-F633-4E5C-A5DF-30E607B06705}" srcOrd="1" destOrd="0" presId="urn:microsoft.com/office/officeart/2005/8/layout/hierarchy6"/>
    <dgm:cxn modelId="{A6620BB9-F188-4611-8B5D-F6B63787CF42}" type="presParOf" srcId="{883E0F1D-6955-4E06-BE9C-41FF40CF6F93}" destId="{F36486D1-2DCE-43FF-A70A-AF29F38E1913}" srcOrd="2" destOrd="0" presId="urn:microsoft.com/office/officeart/2005/8/layout/hierarchy6"/>
    <dgm:cxn modelId="{7C149CB5-3404-4974-A32D-6D6A9B481E16}" type="presParOf" srcId="{883E0F1D-6955-4E06-BE9C-41FF40CF6F93}" destId="{8EB702B5-C586-467B-8423-B7A2CBDC1BF9}" srcOrd="3" destOrd="0" presId="urn:microsoft.com/office/officeart/2005/8/layout/hierarchy6"/>
    <dgm:cxn modelId="{9160D5E1-B808-4F31-A3B7-289A48D63991}" type="presParOf" srcId="{8EB702B5-C586-467B-8423-B7A2CBDC1BF9}" destId="{F5C4F00C-FDC6-40A9-AEA4-A067AEF3680D}" srcOrd="0" destOrd="0" presId="urn:microsoft.com/office/officeart/2005/8/layout/hierarchy6"/>
    <dgm:cxn modelId="{5F5B8095-29BA-4DED-BB87-76DBD6EC5C8C}" type="presParOf" srcId="{8EB702B5-C586-467B-8423-B7A2CBDC1BF9}" destId="{236879AE-8DAF-4B10-8161-55E18A673B03}" srcOrd="1" destOrd="0" presId="urn:microsoft.com/office/officeart/2005/8/layout/hierarchy6"/>
    <dgm:cxn modelId="{F027B7E0-70C7-4C08-B4D9-89B0D1D88779}" type="presParOf" srcId="{DA11AE95-A6B5-4CFC-A2FC-590A4E095C20}" destId="{A492D697-6B82-4A2B-A591-D91FA76EF841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E709C06-A4EC-4507-ABC1-AB9A6C2AC4B2}">
      <dsp:nvSpPr>
        <dsp:cNvPr id="0" name=""/>
        <dsp:cNvSpPr/>
      </dsp:nvSpPr>
      <dsp:spPr>
        <a:xfrm>
          <a:off x="4372635" y="1996701"/>
          <a:ext cx="2019803" cy="182550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Обсуждение проектов с участием всех  сторон социального партнерства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2635" y="1996701"/>
        <a:ext cx="2019803" cy="1825504"/>
      </dsp:txXfrm>
    </dsp:sp>
    <dsp:sp modelId="{68B47BC9-EF87-44F3-A7AA-8CEA3F0C0C3C}">
      <dsp:nvSpPr>
        <dsp:cNvPr id="0" name=""/>
        <dsp:cNvSpPr/>
      </dsp:nvSpPr>
      <dsp:spPr>
        <a:xfrm rot="16220468">
          <a:off x="5262027" y="1515504"/>
          <a:ext cx="358732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6220468">
        <a:off x="5262027" y="1515504"/>
        <a:ext cx="358732" cy="498620"/>
      </dsp:txXfrm>
    </dsp:sp>
    <dsp:sp modelId="{DC88329B-401C-44FD-93AB-845E2E4A2C6B}">
      <dsp:nvSpPr>
        <dsp:cNvPr id="0" name=""/>
        <dsp:cNvSpPr/>
      </dsp:nvSpPr>
      <dsp:spPr>
        <a:xfrm>
          <a:off x="4437217" y="0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Справочник профессий,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 профессиональные стандарты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37217" y="0"/>
        <a:ext cx="1917426" cy="1319878"/>
      </dsp:txXfrm>
    </dsp:sp>
    <dsp:sp modelId="{88C0FD06-7E71-4E3E-9940-0936749053AE}">
      <dsp:nvSpPr>
        <dsp:cNvPr id="0" name=""/>
        <dsp:cNvSpPr/>
      </dsp:nvSpPr>
      <dsp:spPr>
        <a:xfrm rot="19216629">
          <a:off x="6192999" y="1850198"/>
          <a:ext cx="328661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9216629">
        <a:off x="6192999" y="1850198"/>
        <a:ext cx="328661" cy="498620"/>
      </dsp:txXfrm>
    </dsp:sp>
    <dsp:sp modelId="{863240BC-EB53-4E8D-B402-1A890798ABA6}">
      <dsp:nvSpPr>
        <dsp:cNvPr id="0" name=""/>
        <dsp:cNvSpPr/>
      </dsp:nvSpPr>
      <dsp:spPr>
        <a:xfrm>
          <a:off x="6255878" y="727279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itchFamily="18" charset="0"/>
              <a:cs typeface="Times New Roman" pitchFamily="18" charset="0"/>
            </a:rPr>
            <a:t>Образовательные стандарты и программы</a:t>
          </a:r>
          <a:endParaRPr lang="ru-RU" sz="12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55878" y="727279"/>
        <a:ext cx="1917426" cy="1319878"/>
      </dsp:txXfrm>
    </dsp:sp>
    <dsp:sp modelId="{433ADC5A-4B95-4A28-81B4-FA639585482F}">
      <dsp:nvSpPr>
        <dsp:cNvPr id="0" name=""/>
        <dsp:cNvSpPr/>
      </dsp:nvSpPr>
      <dsp:spPr>
        <a:xfrm rot="21351533">
          <a:off x="6457568" y="2576312"/>
          <a:ext cx="165626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21351533">
        <a:off x="6457568" y="2576312"/>
        <a:ext cx="165626" cy="498620"/>
      </dsp:txXfrm>
    </dsp:sp>
    <dsp:sp modelId="{CEA80B19-DF50-4A1F-8340-D5256724CA5A}">
      <dsp:nvSpPr>
        <dsp:cNvPr id="0" name=""/>
        <dsp:cNvSpPr/>
      </dsp:nvSpPr>
      <dsp:spPr>
        <a:xfrm>
          <a:off x="6695641" y="2085030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Times New Roman" pitchFamily="18" charset="0"/>
              <a:cs typeface="Times New Roman" pitchFamily="18" charset="0"/>
            </a:rPr>
            <a:t>Система оценки квалификаций</a:t>
          </a:r>
          <a:endParaRPr lang="ru-RU" sz="14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95641" y="2085030"/>
        <a:ext cx="1917426" cy="1319878"/>
      </dsp:txXfrm>
    </dsp:sp>
    <dsp:sp modelId="{A562625F-62BB-4EE2-B7E5-CAB5702C8DE7}">
      <dsp:nvSpPr>
        <dsp:cNvPr id="0" name=""/>
        <dsp:cNvSpPr/>
      </dsp:nvSpPr>
      <dsp:spPr>
        <a:xfrm rot="2474644">
          <a:off x="6158150" y="3407014"/>
          <a:ext cx="217962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2474644">
        <a:off x="6158150" y="3407014"/>
        <a:ext cx="217962" cy="498620"/>
      </dsp:txXfrm>
    </dsp:sp>
    <dsp:sp modelId="{82AAE4B3-BF5E-4442-BFB6-9FC8CA81F211}">
      <dsp:nvSpPr>
        <dsp:cNvPr id="0" name=""/>
        <dsp:cNvSpPr/>
      </dsp:nvSpPr>
      <dsp:spPr>
        <a:xfrm>
          <a:off x="6049924" y="3675268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Профессионально-общественная аккредитация образовательных программ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049924" y="3675268"/>
        <a:ext cx="1917426" cy="1319878"/>
      </dsp:txXfrm>
    </dsp:sp>
    <dsp:sp modelId="{04AC8505-E8AF-4528-BD02-24B23B4EE157}">
      <dsp:nvSpPr>
        <dsp:cNvPr id="0" name=""/>
        <dsp:cNvSpPr/>
      </dsp:nvSpPr>
      <dsp:spPr>
        <a:xfrm rot="5614420">
          <a:off x="5177524" y="3815328"/>
          <a:ext cx="289120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5614420">
        <a:off x="5177524" y="3815328"/>
        <a:ext cx="289120" cy="498620"/>
      </dsp:txXfrm>
    </dsp:sp>
    <dsp:sp modelId="{FA017842-BCC2-4CBF-8587-A3AFAAD55F6F}">
      <dsp:nvSpPr>
        <dsp:cNvPr id="0" name=""/>
        <dsp:cNvSpPr/>
      </dsp:nvSpPr>
      <dsp:spPr>
        <a:xfrm>
          <a:off x="4291730" y="4364595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Профориентация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1730" y="4364595"/>
        <a:ext cx="1917426" cy="1319878"/>
      </dsp:txXfrm>
    </dsp:sp>
    <dsp:sp modelId="{6F691DBF-62F0-46D2-B115-596D11BA3D0A}">
      <dsp:nvSpPr>
        <dsp:cNvPr id="0" name=""/>
        <dsp:cNvSpPr/>
      </dsp:nvSpPr>
      <dsp:spPr>
        <a:xfrm rot="8585865">
          <a:off x="4316529" y="3358552"/>
          <a:ext cx="246241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8585865">
        <a:off x="4316529" y="3358552"/>
        <a:ext cx="246241" cy="498620"/>
      </dsp:txXfrm>
    </dsp:sp>
    <dsp:sp modelId="{4A03CA01-D724-4477-92F8-2774A4BF8E99}">
      <dsp:nvSpPr>
        <dsp:cNvPr id="0" name=""/>
        <dsp:cNvSpPr/>
      </dsp:nvSpPr>
      <dsp:spPr>
        <a:xfrm>
          <a:off x="2627651" y="3598230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Прогноз потребности на рынке труда </a:t>
          </a: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27651" y="3598230"/>
        <a:ext cx="1917426" cy="1319878"/>
      </dsp:txXfrm>
    </dsp:sp>
    <dsp:sp modelId="{4E129989-9CC0-42FF-9AB0-79F638872664}">
      <dsp:nvSpPr>
        <dsp:cNvPr id="0" name=""/>
        <dsp:cNvSpPr/>
      </dsp:nvSpPr>
      <dsp:spPr>
        <a:xfrm rot="10884929">
          <a:off x="4118555" y="2610756"/>
          <a:ext cx="188801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>
            <a:latin typeface="Times New Roman" pitchFamily="18" charset="0"/>
            <a:cs typeface="Times New Roman" pitchFamily="18" charset="0"/>
          </a:endParaRPr>
        </a:p>
      </dsp:txBody>
      <dsp:txXfrm rot="10884929">
        <a:off x="4118555" y="2610756"/>
        <a:ext cx="188801" cy="498620"/>
      </dsp:txXfrm>
    </dsp:sp>
    <dsp:sp modelId="{21CD5198-4F22-424C-A0E5-E0B11DC717A0}">
      <dsp:nvSpPr>
        <dsp:cNvPr id="0" name=""/>
        <dsp:cNvSpPr/>
      </dsp:nvSpPr>
      <dsp:spPr>
        <a:xfrm>
          <a:off x="2100083" y="2192095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Times New Roman" pitchFamily="18" charset="0"/>
              <a:cs typeface="Times New Roman" pitchFamily="18" charset="0"/>
            </a:rPr>
            <a:t>Национальный совет при Президенте Российской Федерации по профессиональным квалификациям</a:t>
          </a:r>
        </a:p>
      </dsp:txBody>
      <dsp:txXfrm>
        <a:off x="2100083" y="2192095"/>
        <a:ext cx="1917426" cy="1319878"/>
      </dsp:txXfrm>
    </dsp:sp>
    <dsp:sp modelId="{BE264E38-6056-4037-B430-797122881124}">
      <dsp:nvSpPr>
        <dsp:cNvPr id="0" name=""/>
        <dsp:cNvSpPr/>
      </dsp:nvSpPr>
      <dsp:spPr>
        <a:xfrm rot="13357993">
          <a:off x="4309878" y="1787304"/>
          <a:ext cx="324834" cy="498620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>
            <a:latin typeface="Times New Roman" pitchFamily="18" charset="0"/>
            <a:cs typeface="Times New Roman" pitchFamily="18" charset="0"/>
          </a:endParaRPr>
        </a:p>
      </dsp:txBody>
      <dsp:txXfrm rot="13357993">
        <a:off x="4309878" y="1787304"/>
        <a:ext cx="324834" cy="498620"/>
      </dsp:txXfrm>
    </dsp:sp>
    <dsp:sp modelId="{E7A9462D-A04A-4344-AA31-4A7C42CBFBC1}">
      <dsp:nvSpPr>
        <dsp:cNvPr id="0" name=""/>
        <dsp:cNvSpPr/>
      </dsp:nvSpPr>
      <dsp:spPr>
        <a:xfrm>
          <a:off x="2691313" y="654534"/>
          <a:ext cx="1917426" cy="131987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Times New Roman" pitchFamily="18" charset="0"/>
              <a:cs typeface="Times New Roman" pitchFamily="18" charset="0"/>
            </a:rPr>
            <a:t>Система подготовки кадров</a:t>
          </a:r>
          <a:endParaRPr lang="ru-RU" sz="1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1313" y="654534"/>
        <a:ext cx="1917426" cy="13198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636C0B0-4B25-4DBE-ABA7-994F18C55D06}">
      <dsp:nvSpPr>
        <dsp:cNvPr id="0" name=""/>
        <dsp:cNvSpPr/>
      </dsp:nvSpPr>
      <dsp:spPr>
        <a:xfrm>
          <a:off x="0" y="0"/>
          <a:ext cx="10707119" cy="3975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u="none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Состав </a:t>
          </a:r>
          <a:r>
            <a:rPr lang="ru-RU" sz="1600" b="1" kern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НСПК</a:t>
          </a:r>
          <a:endParaRPr lang="ru-RU" sz="1600" u="none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0707119" cy="397509"/>
      </dsp:txXfrm>
    </dsp:sp>
    <dsp:sp modelId="{522A7C5F-0F2D-4677-B64B-CF93714F563D}">
      <dsp:nvSpPr>
        <dsp:cNvPr id="0" name=""/>
        <dsp:cNvSpPr/>
      </dsp:nvSpPr>
      <dsp:spPr>
        <a:xfrm>
          <a:off x="0" y="399311"/>
          <a:ext cx="10707119" cy="19578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51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Администрация Президента</a:t>
          </a:r>
          <a:endParaRPr lang="ru-RU" sz="1400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труда и социальной защиты РФ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образования и науки РФ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Министерство промышленности и торговли РФ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Российский союз промышленников и предпринимателей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Ведущие объединения работодателей,  крупные государственные корпорации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Федерация независимых профсоюзов России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Ведущие университеты, ассоциация СПО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399311"/>
        <a:ext cx="10707119" cy="1957878"/>
      </dsp:txXfrm>
    </dsp:sp>
    <dsp:sp modelId="{95F1BFF2-5598-4DD1-AFB9-856FE997BD1D}">
      <dsp:nvSpPr>
        <dsp:cNvPr id="0" name=""/>
        <dsp:cNvSpPr/>
      </dsp:nvSpPr>
      <dsp:spPr>
        <a:xfrm>
          <a:off x="0" y="2264797"/>
          <a:ext cx="10707119" cy="3350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u="none" kern="1200">
              <a:latin typeface="Times New Roman" panose="02020603050405020304" pitchFamily="18" charset="0"/>
              <a:cs typeface="Times New Roman" panose="02020603050405020304" pitchFamily="18" charset="0"/>
            </a:rPr>
            <a:t>Структура НСПК</a:t>
          </a: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264797"/>
        <a:ext cx="10707119" cy="335096"/>
      </dsp:txXfrm>
    </dsp:sp>
    <dsp:sp modelId="{D55ABB97-58C0-4501-BA63-DFDC43CCF292}">
      <dsp:nvSpPr>
        <dsp:cNvPr id="0" name=""/>
        <dsp:cNvSpPr/>
      </dsp:nvSpPr>
      <dsp:spPr>
        <a:xfrm>
          <a:off x="0" y="2692285"/>
          <a:ext cx="10707119" cy="24785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9951" tIns="20320" rIns="113792" bIns="20320" numCol="1" spcCol="1270" anchor="t" anchorCtr="0">
          <a:noAutofit/>
        </a:bodyPr>
        <a:lstStyle/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 err="1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Струра</a:t>
          </a:r>
          <a:r>
            <a:rPr lang="ru-RU" sz="1600" b="1" kern="1200" dirty="0" smtClean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ru-RU" sz="1600" b="1" kern="1200" dirty="0">
              <a:solidFill>
                <a:prstClr val="white"/>
              </a:solidFill>
              <a:latin typeface="Times New Roman" pitchFamily="18" charset="0"/>
              <a:ea typeface="+mn-ea"/>
              <a:cs typeface="Times New Roman" pitchFamily="18" charset="0"/>
            </a:rPr>
            <a:t>НСПК</a:t>
          </a: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endParaRPr lang="ru-RU" sz="14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marR="0" lvl="1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Char char="••"/>
            <a:tabLst/>
            <a:defRPr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Советы по профессиональным квалификациям в </a:t>
          </a:r>
          <a:r>
            <a:rPr lang="ru-RU" sz="1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</a:t>
          </a: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областях профессиональной деятельности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вопросам оценки квалификации и качества подготовки кадров</a:t>
          </a:r>
          <a:endParaRPr lang="ru-RU" sz="1600" b="1" u="none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поддержке лучших практик развития квалификаций 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применению профессиональных стандартов в системе профессионального образования и обучения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профессиональным стандартам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Рабочая группа по формированию советов по профессиональным квалификациям</a:t>
          </a: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692285"/>
        <a:ext cx="10707119" cy="247854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77FA6B-DD67-45FC-AFF4-791EAA1AB937}">
      <dsp:nvSpPr>
        <dsp:cNvPr id="0" name=""/>
        <dsp:cNvSpPr/>
      </dsp:nvSpPr>
      <dsp:spPr>
        <a:xfrm>
          <a:off x="2706984" y="579828"/>
          <a:ext cx="5564221" cy="10746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>
              <a:latin typeface="Times New Roman" pitchFamily="18" charset="0"/>
              <a:cs typeface="Times New Roman" pitchFamily="18" charset="0"/>
            </a:rPr>
            <a:t>Определение обязательности применения профессионального стандарта</a:t>
          </a:r>
        </a:p>
      </dsp:txBody>
      <dsp:txXfrm>
        <a:off x="2706984" y="579828"/>
        <a:ext cx="5564221" cy="1074627"/>
      </dsp:txXfrm>
    </dsp:sp>
    <dsp:sp modelId="{62FDD080-49F4-4342-8E7F-44315F2EEA19}">
      <dsp:nvSpPr>
        <dsp:cNvPr id="0" name=""/>
        <dsp:cNvSpPr/>
      </dsp:nvSpPr>
      <dsp:spPr>
        <a:xfrm>
          <a:off x="2483918" y="1654456"/>
          <a:ext cx="3005176" cy="979946"/>
        </a:xfrm>
        <a:custGeom>
          <a:avLst/>
          <a:gdLst/>
          <a:ahLst/>
          <a:cxnLst/>
          <a:rect l="0" t="0" r="0" b="0"/>
          <a:pathLst>
            <a:path>
              <a:moveTo>
                <a:pt x="3005176" y="0"/>
              </a:moveTo>
              <a:lnTo>
                <a:pt x="3005176" y="489973"/>
              </a:lnTo>
              <a:lnTo>
                <a:pt x="0" y="489973"/>
              </a:lnTo>
              <a:lnTo>
                <a:pt x="0" y="9799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EC324-F680-404C-8A09-8585DE69110E}">
      <dsp:nvSpPr>
        <dsp:cNvPr id="0" name=""/>
        <dsp:cNvSpPr/>
      </dsp:nvSpPr>
      <dsp:spPr>
        <a:xfrm>
          <a:off x="0" y="2634402"/>
          <a:ext cx="4967836" cy="2209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Обязательный характер: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>
              <a:latin typeface="Times New Roman" pitchFamily="18" charset="0"/>
              <a:cs typeface="Times New Roman" pitchFamily="18" charset="0"/>
            </a:rPr>
            <a:t>- </a:t>
          </a:r>
          <a:r>
            <a:rPr lang="ru-RU" sz="1800" strike="noStrike" kern="1200" dirty="0">
              <a:latin typeface="Times New Roman" pitchFamily="18" charset="0"/>
              <a:cs typeface="Times New Roman" pitchFamily="18" charset="0"/>
            </a:rPr>
            <a:t>ТК РФ Статья 195.3. «Порядок применения профессиональных стандартов» (введена Федеральным законом от 02.05.2015 N 122-ФЗ)</a:t>
          </a:r>
        </a:p>
        <a:p>
          <a:pPr lvl="0" defTabSz="800100">
            <a:lnSpc>
              <a:spcPct val="90000"/>
            </a:lnSpc>
            <a:spcBef>
              <a:spcPct val="0"/>
            </a:spcBef>
          </a:pPr>
          <a:r>
            <a:rPr lang="ru-RU" sz="1800" strike="noStrike" kern="1200" dirty="0">
              <a:latin typeface="Times New Roman" pitchFamily="18" charset="0"/>
              <a:cs typeface="Times New Roman" pitchFamily="18" charset="0"/>
            </a:rPr>
            <a:t>- ТК РФ Статья 57. «Содержание трудового договора»</a:t>
          </a:r>
        </a:p>
      </dsp:txBody>
      <dsp:txXfrm>
        <a:off x="0" y="2634402"/>
        <a:ext cx="4967836" cy="2209076"/>
      </dsp:txXfrm>
    </dsp:sp>
    <dsp:sp modelId="{F36486D1-2DCE-43FF-A70A-AF29F38E1913}">
      <dsp:nvSpPr>
        <dsp:cNvPr id="0" name=""/>
        <dsp:cNvSpPr/>
      </dsp:nvSpPr>
      <dsp:spPr>
        <a:xfrm>
          <a:off x="5489094" y="1654456"/>
          <a:ext cx="2985360" cy="9743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87167"/>
              </a:lnTo>
              <a:lnTo>
                <a:pt x="2985360" y="487167"/>
              </a:lnTo>
              <a:lnTo>
                <a:pt x="2985360" y="97433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C4F00C-FDC6-40A9-AEA4-A067AEF3680D}">
      <dsp:nvSpPr>
        <dsp:cNvPr id="0" name=""/>
        <dsp:cNvSpPr/>
      </dsp:nvSpPr>
      <dsp:spPr>
        <a:xfrm>
          <a:off x="5967871" y="2628791"/>
          <a:ext cx="5013167" cy="22090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Рекомендательный характер:</a:t>
          </a:r>
        </a:p>
        <a:p>
          <a:pPr lvl="0" defTabSz="800100">
            <a:lnSpc>
              <a:spcPct val="90000"/>
            </a:lnSpc>
            <a:spcBef>
              <a:spcPct val="0"/>
            </a:spcBef>
          </a:pPr>
          <a:r>
            <a:rPr lang="ru-RU" sz="1800" b="0" kern="1200" dirty="0">
              <a:latin typeface="Times New Roman" pitchFamily="18" charset="0"/>
              <a:cs typeface="Times New Roman" pitchFamily="18" charset="0"/>
            </a:rPr>
            <a:t>Характеристики квалификации, которые содержатся в профессиональных стандартах, применяются работодателями в качестве основы для определения требований к квалификации работников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</a:t>
          </a:r>
        </a:p>
      </dsp:txBody>
      <dsp:txXfrm>
        <a:off x="5967871" y="2628791"/>
        <a:ext cx="5013167" cy="22090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C0A534-9969-4B66-8093-6141539A8BB0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4D45BC-D560-4F1B-AF4B-CDE8663298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5335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CCFAD-03E5-4A1F-9CC9-72F7E66AD56B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D18173-F6F9-48BB-AA91-0ED259025F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1896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24988-CF61-4F2D-8CED-4FFBBEE071CB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39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40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МТ- </a:t>
            </a:r>
            <a:r>
              <a:rPr lang="ru-RU" dirty="0" err="1" smtClean="0"/>
              <a:t>координаитор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Национальный совет при Президенте Российской Федерации по профессиональным квалификациям (создан 16 апреля 2014 г., председатель совета: А.Н. Шохин – Президент Российского союза промышленников и предпринимателей). В состав совета входит Председатель Федерации Независимых Профсоюзов России М.В. Шмаков.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3EA347F-5940-4CEF-B394-0BB0CD13D034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D18173-F6F9-48BB-AA91-0ED259025F00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EF754E-857A-4EFA-A2C4-440284E1E64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23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933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/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FBD7C8D-BB05-4613-A83D-028C4A232AA7}" type="slidenum">
              <a:rPr/>
              <a:pPr marL="0" marR="0" lvl="0" indent="0" algn="r" defTabSz="914400" rtl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24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49218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024988-CF61-4F2D-8CED-4FFBBEE071C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Презентации\НИИ ТСС\Картинки\Лого-НИИ-ТСС-большое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1377" y="130318"/>
            <a:ext cx="8637822" cy="780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 userDrawn="1"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ln w="3175">
                  <a:solidFill>
                    <a:srgbClr val="05315C"/>
                  </a:solidFill>
                </a:ln>
                <a:solidFill>
                  <a:srgbClr val="05315C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1524000" y="3509963"/>
            <a:ext cx="9144000" cy="1655762"/>
          </a:xfrm>
        </p:spPr>
        <p:txBody>
          <a:bodyPr/>
          <a:lstStyle>
            <a:lvl1pPr marL="0" indent="0" algn="ctr">
              <a:buNone/>
              <a:defRPr sz="2400" b="1">
                <a:ln>
                  <a:solidFill>
                    <a:srgbClr val="05315C"/>
                  </a:solidFill>
                </a:ln>
                <a:solidFill>
                  <a:srgbClr val="05315C"/>
                </a:solidFill>
                <a:latin typeface="Arial Narrow" panose="020B0606020202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5767221"/>
            <a:ext cx="4114800" cy="316706"/>
          </a:xfrm>
          <a:solidFill>
            <a:srgbClr val="FFFFFF">
              <a:alpha val="50196"/>
            </a:srgbClr>
          </a:solidFill>
        </p:spPr>
        <p:txBody>
          <a:bodyPr/>
          <a:lstStyle>
            <a:lvl1pPr>
              <a:defRPr sz="1600">
                <a:ln>
                  <a:solidFill>
                    <a:srgbClr val="002C55"/>
                  </a:solidFill>
                </a:ln>
              </a:defRPr>
            </a:lvl1pPr>
          </a:lstStyle>
          <a:p>
            <a:endParaRPr lang="ru-RU" dirty="0"/>
          </a:p>
        </p:txBody>
      </p:sp>
      <p:cxnSp>
        <p:nvCxnSpPr>
          <p:cNvPr id="15" name="Прямая соединительная линия 14"/>
          <p:cNvCxnSpPr/>
          <p:nvPr userDrawn="1"/>
        </p:nvCxnSpPr>
        <p:spPr>
          <a:xfrm>
            <a:off x="228001" y="6680630"/>
            <a:ext cx="11734800" cy="0"/>
          </a:xfrm>
          <a:prstGeom prst="line">
            <a:avLst/>
          </a:prstGeom>
          <a:ln w="38100">
            <a:solidFill>
              <a:srgbClr val="05315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 userDrawn="1"/>
        </p:nvCxnSpPr>
        <p:spPr>
          <a:xfrm>
            <a:off x="912124" y="874483"/>
            <a:ext cx="11052000" cy="0"/>
          </a:xfrm>
          <a:prstGeom prst="line">
            <a:avLst/>
          </a:prstGeom>
          <a:ln w="3810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Дата 3"/>
          <p:cNvSpPr>
            <a:spLocks noGrp="1"/>
          </p:cNvSpPr>
          <p:nvPr userDrawn="1">
            <p:ph type="dt" sz="half" idx="10"/>
          </p:nvPr>
        </p:nvSpPr>
        <p:spPr>
          <a:xfrm>
            <a:off x="5494575" y="6488522"/>
            <a:ext cx="1202850" cy="314544"/>
          </a:xfrm>
          <a:solidFill>
            <a:schemeClr val="bg1"/>
          </a:solidFill>
        </p:spPr>
        <p:txBody>
          <a:bodyPr lIns="0" tIns="0" rIns="0" bIns="0" anchor="ctr"/>
          <a:lstStyle>
            <a:lvl1pPr algn="ctr">
              <a:defRPr>
                <a:solidFill>
                  <a:srgbClr val="8E0000"/>
                </a:solidFill>
                <a:latin typeface="Arial Black" panose="020B0A04020102020204" pitchFamily="34" charset="0"/>
              </a:defRPr>
            </a:lvl1pPr>
          </a:lstStyle>
          <a:p>
            <a:fld id="{9B4C5C23-7795-4AB4-B319-E7E8DF8995A2}" type="datetimeFigureOut">
              <a:rPr lang="ru-RU" smtClean="0"/>
              <a:pPr/>
              <a:t>19.09.2016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4240039"/>
      </p:ext>
    </p:extLst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435567"/>
      </p:ext>
    </p:extLst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039567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1369687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53600" y="226423"/>
            <a:ext cx="11268000" cy="648061"/>
          </a:xfrm>
        </p:spPr>
        <p:txBody>
          <a:bodyPr lIns="0" rIns="0"/>
          <a:lstStyle>
            <a:lvl1pPr>
              <a:defRPr b="1" cap="none" baseline="0">
                <a:solidFill>
                  <a:srgbClr val="223B6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78368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7322" y="6694065"/>
            <a:ext cx="10981509" cy="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1216638" y="6422098"/>
            <a:ext cx="538963" cy="365125"/>
          </a:xfrm>
        </p:spPr>
        <p:txBody>
          <a:bodyPr lIns="0" tIns="0" rIns="0" bIns="0"/>
          <a:lstStyle>
            <a:lvl1pPr>
              <a:defRPr sz="1400" b="1">
                <a:solidFill>
                  <a:srgbClr val="002C55"/>
                </a:solidFill>
                <a:latin typeface="Arial Black" panose="020B0A04020102020204" pitchFamily="34" charset="0"/>
              </a:defRPr>
            </a:lvl1pPr>
          </a:lstStyle>
          <a:p>
            <a:fld id="{48F6E480-5C73-46E0-8641-7D65DD22AC1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3600" y="874483"/>
            <a:ext cx="11268000" cy="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D:\Презентации\НИИ ТСС\Картинки\Лого-НИИ-ТСС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4986" y="6364618"/>
            <a:ext cx="1016763" cy="358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922569"/>
      </p:ext>
    </p:extLst>
  </p:cSld>
  <p:clrMapOvr>
    <a:masterClrMapping/>
  </p:clrMapOvr>
  <p:transition>
    <p:fade thruBlk="1"/>
  </p:transition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Презентации\НИИ ТСС\Картинки\Лого-НИИ-Труда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7568" y="6355052"/>
            <a:ext cx="1286728" cy="368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 userDrawn="1">
            <p:ph type="title"/>
          </p:nvPr>
        </p:nvSpPr>
        <p:spPr>
          <a:xfrm>
            <a:off x="453600" y="226423"/>
            <a:ext cx="11268000" cy="648061"/>
          </a:xfrm>
        </p:spPr>
        <p:txBody>
          <a:bodyPr lIns="0" rIns="0"/>
          <a:lstStyle>
            <a:lvl1pPr>
              <a:defRPr b="1" cap="none" baseline="0">
                <a:solidFill>
                  <a:srgbClr val="223B64"/>
                </a:solidFill>
                <a:latin typeface="Arial Narrow" panose="020B060602020203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rgbClr val="05315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 err="1"/>
              <a:t>Четвертый</a:t>
            </a:r>
            <a:r>
              <a:rPr lang="ru-RU" dirty="0"/>
              <a:t>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Нижний колонтитул 4"/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78368"/>
            <a:ext cx="4114800" cy="365125"/>
          </a:xfrm>
        </p:spPr>
        <p:txBody>
          <a:bodyPr/>
          <a:lstStyle>
            <a:lvl1pPr>
              <a:defRPr sz="1400" b="1">
                <a:solidFill>
                  <a:srgbClr val="002C5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767322" y="6694065"/>
            <a:ext cx="10981509" cy="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Номер слайда 5"/>
          <p:cNvSpPr>
            <a:spLocks noGrp="1"/>
          </p:cNvSpPr>
          <p:nvPr userDrawn="1">
            <p:ph type="sldNum" sz="quarter" idx="12"/>
          </p:nvPr>
        </p:nvSpPr>
        <p:spPr>
          <a:xfrm>
            <a:off x="11216638" y="6422098"/>
            <a:ext cx="538963" cy="365125"/>
          </a:xfrm>
        </p:spPr>
        <p:txBody>
          <a:bodyPr lIns="0" tIns="0" rIns="0" bIns="0"/>
          <a:lstStyle>
            <a:lvl1pPr>
              <a:defRPr sz="1400" b="1">
                <a:solidFill>
                  <a:srgbClr val="002C55"/>
                </a:solidFill>
                <a:latin typeface="Arial Black" panose="020B0A04020102020204" pitchFamily="34" charset="0"/>
              </a:defRPr>
            </a:lvl1pPr>
          </a:lstStyle>
          <a:p>
            <a:fld id="{48F6E480-5C73-46E0-8641-7D65DD22AC16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3" name="Прямая соединительная линия 12"/>
          <p:cNvCxnSpPr/>
          <p:nvPr userDrawn="1"/>
        </p:nvCxnSpPr>
        <p:spPr>
          <a:xfrm>
            <a:off x="453600" y="874483"/>
            <a:ext cx="11268000" cy="0"/>
          </a:xfrm>
          <a:prstGeom prst="line">
            <a:avLst/>
          </a:prstGeom>
          <a:ln w="19050">
            <a:solidFill>
              <a:srgbClr val="8E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6887459"/>
      </p:ext>
    </p:extLst>
  </p:cSld>
  <p:clrMapOvr>
    <a:masterClrMapping/>
  </p:clrMapOvr>
  <p:transition>
    <p:fade thruBlk="1"/>
  </p:transition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770035"/>
      </p:ext>
    </p:extLst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4325854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9418564"/>
      </p:ext>
    </p:extLst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27750020"/>
      </p:ext>
    </p:extLst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6882301"/>
      </p:ext>
    </p:extLst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60377249"/>
      </p:ext>
    </p:extLst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C5C23-7795-4AB4-B319-E7E8DF8995A2}" type="datetimeFigureOut">
              <a:rPr lang="ru-RU" smtClean="0"/>
              <a:pPr/>
              <a:t>19.09.2016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E480-5C73-46E0-8641-7D65DD22AC1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9070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vet-bc.ru/" TargetMode="External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nspkrf.ru/soveti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et-bc.ru/" TargetMode="External"/><Relationship Id="rId2" Type="http://schemas.openxmlformats.org/officeDocument/2006/relationships/hyperlink" Target="http://profstandart.rosmintrud.ru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rofstandart.rosmintrud.ru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regulation.gov.ru/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regulation.gov.ru/projects" TargetMode="External"/><Relationship Id="rId2" Type="http://schemas.openxmlformats.org/officeDocument/2006/relationships/hyperlink" Target="http://www.rosmintrud.ru/docs/mintrud/payment/12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primenenieps@mail.ru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Заголовок 3"/>
          <p:cNvSpPr txBox="1">
            <a:spLocks/>
          </p:cNvSpPr>
          <p:nvPr/>
        </p:nvSpPr>
        <p:spPr>
          <a:xfrm>
            <a:off x="1524000" y="1540127"/>
            <a:ext cx="9144000" cy="2387600"/>
          </a:xfrm>
          <a:prstGeom prst="rect">
            <a:avLst/>
          </a:prstGeom>
        </p:spPr>
        <p:txBody>
          <a:bodyPr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000" b="1" dirty="0">
                <a:solidFill>
                  <a:srgbClr val="05315C"/>
                </a:solidFill>
                <a:latin typeface="Times New Roman" pitchFamily="18" charset="0"/>
                <a:cs typeface="Times New Roman" pitchFamily="18" charset="0"/>
              </a:rPr>
              <a:t>Применение профессиональных стандартов</a:t>
            </a:r>
          </a:p>
        </p:txBody>
      </p:sp>
      <p:sp>
        <p:nvSpPr>
          <p:cNvPr id="19" name="Подзаголовок 4"/>
          <p:cNvSpPr txBox="1">
            <a:spLocks/>
          </p:cNvSpPr>
          <p:nvPr/>
        </p:nvSpPr>
        <p:spPr>
          <a:xfrm>
            <a:off x="1549879" y="3919101"/>
            <a:ext cx="9144000" cy="1655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ru-RU" sz="2400" b="1" dirty="0">
              <a:solidFill>
                <a:srgbClr val="05315C"/>
              </a:solidFill>
              <a:latin typeface="Arial Narrow" panose="020B0606020202030204" pitchFamily="34" charset="0"/>
            </a:endParaRPr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4526280" y="6172204"/>
            <a:ext cx="2663189" cy="320039"/>
          </a:xfrm>
        </p:spPr>
        <p:txBody>
          <a:bodyPr/>
          <a:lstStyle/>
          <a:p>
            <a:r>
              <a:rPr lang="ru-RU" dirty="0" smtClean="0"/>
              <a:t>2016 </a:t>
            </a:r>
            <a:r>
              <a:rPr lang="ru-RU" dirty="0"/>
              <a:t>г.</a:t>
            </a:r>
          </a:p>
        </p:txBody>
      </p:sp>
    </p:spTree>
    <p:extLst>
      <p:ext uri="{BB962C8B-B14F-4D97-AF65-F5344CB8AC3E}">
        <p14:creationId xmlns:p14="http://schemas.microsoft.com/office/powerpoint/2010/main" xmlns="" val="2034755080"/>
      </p:ext>
    </p:extLst>
  </p:cSld>
  <p:clrMapOvr>
    <a:masterClrMapping/>
  </p:clrMapOvr>
  <p:transition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27014"/>
            <a:ext cx="3292475" cy="2994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4009" t="17442" r="50144" b="5842"/>
          <a:stretch>
            <a:fillRect/>
          </a:stretch>
        </p:blipFill>
        <p:spPr bwMode="auto">
          <a:xfrm>
            <a:off x="3493697" y="146651"/>
            <a:ext cx="8384379" cy="671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1456" y="374114"/>
            <a:ext cx="11268000" cy="64806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0" dirty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6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Реестр профессиональных стандартов</a:t>
            </a:r>
            <a:r>
              <a:rPr lang="ru-RU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b="0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943280"/>
            <a:ext cx="10515600" cy="523368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Минтруд России ведет Реестр профессиональных стандартов (перечень видов профессиональной деятельности), который размещается на сайтах программно-аппаратного комплекса «Профессиональные стандарты» (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2"/>
              </a:rPr>
              <a:t>http://profstandart.rosmintrud.ru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 и  Научно-методического центра системы профессиональных квалификаций ФГБУ "Научно-исследовательский институт труда и социального страхования" Минтруда России (</a:t>
            </a:r>
            <a:r>
              <a:rPr lang="ru-RU" sz="2000" u="sng" dirty="0">
                <a:latin typeface="Times New Roman" pitchFamily="18" charset="0"/>
                <a:cs typeface="Times New Roman" pitchFamily="18" charset="0"/>
                <a:hlinkClick r:id="rId3"/>
              </a:rPr>
              <a:t>http://vet-bc.ru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). На этих же ресурсах размещается вся информация о профессиональных стандартах, в том числе о разрабатываемых и планируемых к разработке.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Изменения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вносятся,  как  и  в  другие нормативные акты, при наличии обоснованных  предложений либо соответствующих изменений  в законодательстве Российской Федерации. Внесение изменений осуществляется в том же порядке как разработка и утверждение в соответствии с постановлением Правительства Российской Федерации от 22 января 2013 г. № 23</a:t>
            </a:r>
          </a:p>
          <a:p>
            <a:pPr algn="just"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Профессиональные стандарты, утвержденные приказами Минтруда России, размещаются в справочных системах правовой информации.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82883" y="621991"/>
          <a:ext cx="11752448" cy="6143322"/>
        </p:xfrm>
        <a:graphic>
          <a:graphicData uri="http://schemas.openxmlformats.org/drawingml/2006/table">
            <a:tbl>
              <a:tblPr/>
              <a:tblGrid>
                <a:gridCol w="606391"/>
                <a:gridCol w="1183907"/>
                <a:gridCol w="827773"/>
                <a:gridCol w="1145407"/>
                <a:gridCol w="2788052"/>
                <a:gridCol w="1610693"/>
                <a:gridCol w="596767"/>
                <a:gridCol w="798897"/>
                <a:gridCol w="616017"/>
                <a:gridCol w="740301"/>
                <a:gridCol w="838243"/>
              </a:tblGrid>
              <a:tr h="610201"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№ п/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/>
                      </a:endParaRP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Регистрационный номер  профессионального стандарта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Код профессионального стандарта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Область профессиональной деятельности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Вид профессиональной деятельности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Наименование профессионального стандарта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Приказ Минтруда России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Регистрационный номер   Минюста России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 введения в действие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</a:tr>
              <a:tr h="3038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номер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дата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25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110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13.001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Обеспечение технического сопровождения производственных процессов в сельском хозяйстве 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 в области механизации сельского хозяйства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340н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21.05.2014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32609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06.06.2014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31.10.2014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117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13.002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продукции птицеводства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Птицевод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342н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21.05.2014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32587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12.09.2014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579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118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13.003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Производство продукции животноводства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Животновод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19.05.2014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32592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05.06.2014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14074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119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13.004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Выполнение доильных работ и первичной обработки молока с использованием специализированного оборудования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Оператор машинного доения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324н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19.05.2014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33040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10.07.2014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9592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121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13.005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мелиоративных объектов и реализация природоохранных мероприятий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Специалист по агромелиорации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341н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21.05.2014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32594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05.06.2014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03.10.2014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893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123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13.006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Эксплуатация тракторов, комбайнов и сельскохозяйственных машин в условиях сельскохозяйственного производства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Тракторист-машинист сельскохозяйственного производства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362н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32956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03.07.2014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804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126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13.007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Сельское хозяйство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Предоставление услуг по искусственному осеменению животных и птиц с использованием различных методов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Оператор по искусственному осеменению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358н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04.06.2014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32944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03.07.2014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17.10.2014</a:t>
                      </a:r>
                    </a:p>
                  </a:txBody>
                  <a:tcPr marL="2585" marR="2585" marT="258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8757" y="192509"/>
            <a:ext cx="11473315" cy="452389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Реестр профессиональных стандартов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Справочник востребованных и перспективных профессий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576808" y="1421598"/>
            <a:ext cx="10972800" cy="4752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Справочник профессий утвержден приказом  Минтруда России от 2 ноября 2015 г. № 832 ( в редакции приказа Минтруда России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от 10 февраля 2016 г. № 46) – включает 1620 профессий 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Список 50 наиболее востребованных на рынке труда, новых и перспективных профессий, требующих среднего профессионального образования,  утвержден приказом Минтруда России  от 2 ноября 2015 г. № 831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Справочник содержит краткое описание профессии, требования к образованию, информацию о взаимосвязи с ОКЗ и ОКПДТР, наличии профессионального стандарта</a:t>
            </a: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6195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Информация  о профессиях  будет  применяться  для разработки новых и актуализации принятых профессиональных стандартов, образовательных стандартов и программ обучения, внедрения современной системы подготовки кадров</a:t>
            </a:r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193964" y="168106"/>
            <a:ext cx="11561637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 eaLnBrk="0" hangingPunct="0"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Дальнейшая работа над 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Справочником</a:t>
            </a:r>
            <a:r>
              <a:rPr lang="ru-RU" sz="24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востребованных и перспективных профессий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одержимое 2"/>
          <p:cNvSpPr txBox="1">
            <a:spLocks/>
          </p:cNvSpPr>
          <p:nvPr/>
        </p:nvSpPr>
        <p:spPr bwMode="auto">
          <a:xfrm>
            <a:off x="966890" y="1057001"/>
            <a:ext cx="967639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b="0" i="0" u="sng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2016 г.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: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55600" indent="-268288" algn="just">
              <a:buFont typeface="Arial" pitchFamily="34" charset="0"/>
              <a:buChar char="•"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внесение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изменений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Закон Российской Федерации «О занятости населения в Российской Федерации» в части определения порядка формирования и применения Справочника, а также подготовка нормативно-методических документов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создание и поддержка информационно-справочного ресурса по перспективным 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востребованным профессиям </a:t>
            </a:r>
          </a:p>
          <a:p>
            <a:pPr marL="342900" lvl="0" indent="-342900" algn="just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создание и поддержка программно-методического обеспечения для проведения отраслевого и регионального анкетирования по </a:t>
            </a:r>
            <a:r>
              <a:rPr lang="ru-RU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востребованным и перспективным</a:t>
            </a: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профессиям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отраслевого и регионального анкетирования  работодателей, органов власти, других заинтересованных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организаций</a:t>
            </a: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5527" y="2383126"/>
            <a:ext cx="9144000" cy="1655762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Инфраструктура разработки профессиональных стандартов</a:t>
            </a:r>
          </a:p>
        </p:txBody>
      </p:sp>
    </p:spTree>
    <p:extLst>
      <p:ext uri="{BB962C8B-B14F-4D97-AF65-F5344CB8AC3E}">
        <p14:creationId xmlns:p14="http://schemas.microsoft.com/office/powerpoint/2010/main" xmlns="" val="32986359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4433" y="836618"/>
            <a:ext cx="11618384" cy="9493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Национальный совет при Президенте Российской Федерации по профессиональным квалификациям (создан 16 апреля 2014 г., председатель совета: А.Н. Шохин – Президент Российского союза промышленников и предпринимателей). В состав совета входит Председатель Федерации Независимых Профсоюзов России М.В. Шмаков.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79967" y="2211393"/>
            <a:ext cx="6337300" cy="3587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 по профессиональным квалификациям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300384" y="2211393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157633" y="2211393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14884" y="2211393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0729384" y="2211393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…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9872133" y="2211393"/>
            <a:ext cx="762000" cy="357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Совет</a:t>
            </a:r>
          </a:p>
        </p:txBody>
      </p:sp>
      <p:cxnSp>
        <p:nvCxnSpPr>
          <p:cNvPr id="32" name="Прямая со стрелкой 31"/>
          <p:cNvCxnSpPr>
            <a:endCxn id="8" idx="0"/>
          </p:cNvCxnSpPr>
          <p:nvPr/>
        </p:nvCxnSpPr>
        <p:spPr>
          <a:xfrm rot="10800000" flipV="1">
            <a:off x="3748621" y="1785938"/>
            <a:ext cx="234738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1" idx="0"/>
          </p:cNvCxnSpPr>
          <p:nvPr/>
        </p:nvCxnSpPr>
        <p:spPr>
          <a:xfrm>
            <a:off x="6191252" y="1785938"/>
            <a:ext cx="149013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3" idx="0"/>
          </p:cNvCxnSpPr>
          <p:nvPr/>
        </p:nvCxnSpPr>
        <p:spPr>
          <a:xfrm>
            <a:off x="6191254" y="1785938"/>
            <a:ext cx="234738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5" idx="0"/>
          </p:cNvCxnSpPr>
          <p:nvPr/>
        </p:nvCxnSpPr>
        <p:spPr>
          <a:xfrm>
            <a:off x="6191254" y="1785938"/>
            <a:ext cx="320463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29" idx="0"/>
          </p:cNvCxnSpPr>
          <p:nvPr/>
        </p:nvCxnSpPr>
        <p:spPr>
          <a:xfrm>
            <a:off x="6096000" y="1785938"/>
            <a:ext cx="415713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26" idx="0"/>
          </p:cNvCxnSpPr>
          <p:nvPr/>
        </p:nvCxnSpPr>
        <p:spPr>
          <a:xfrm>
            <a:off x="6191252" y="1785938"/>
            <a:ext cx="4919133" cy="4254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8" name="TextBox 129"/>
          <p:cNvSpPr txBox="1">
            <a:spLocks noChangeArrowheads="1"/>
          </p:cNvSpPr>
          <p:nvPr/>
        </p:nvSpPr>
        <p:spPr bwMode="auto">
          <a:xfrm>
            <a:off x="1583269" y="4948519"/>
            <a:ext cx="976605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настоящее время Национальным советом образовано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26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советов  по профессиональным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квалификациям</a:t>
            </a:r>
          </a:p>
          <a:p>
            <a:pPr algn="ctr">
              <a:defRPr/>
            </a:pPr>
            <a:endParaRPr lang="ru-RU" sz="1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Реестр советов по профессиональным квалификациям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http://nspkrf.ru/soveti.html</a:t>
            </a:r>
            <a:endParaRPr lang="ru-RU" sz="1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29" name="TextBox 130"/>
          <p:cNvSpPr txBox="1">
            <a:spLocks noChangeArrowheads="1"/>
          </p:cNvSpPr>
          <p:nvPr/>
        </p:nvSpPr>
        <p:spPr bwMode="auto">
          <a:xfrm>
            <a:off x="7247467" y="2625725"/>
            <a:ext cx="441748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сфере атомной энергии, строительства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электроэнергетики, машиностроения,</a:t>
            </a:r>
          </a:p>
          <a:p>
            <a:pPr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здравоохранения, железнодорожного транспорта, лифтового хозяйства, жилищно-коммунального хозяйства,  </a:t>
            </a:r>
          </a:p>
          <a:p>
            <a:pPr>
              <a:defRPr/>
            </a:pPr>
            <a:r>
              <a:rPr lang="ru-RU" sz="1400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наноиндустрии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информационных технологий, финансового рынка и др.</a:t>
            </a: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ru-RU" sz="14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24417" y="2643189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полномочия: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мониторинг появления новых профессий, изменений в трудовых функциях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разработка и актуализация профессиональных стандартов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 в разработке и актуализации государственных стандартов профессионального образования, программ профессионального образования и обучения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организация деятельности по профессионально-общественной аккредитации образовательных программ</a:t>
            </a:r>
          </a:p>
          <a:p>
            <a:pPr algn="just">
              <a:buFont typeface="Arial" charset="0"/>
              <a:buChar char="•"/>
              <a:defRPr/>
            </a:pP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независимая оценка квалификации</a:t>
            </a:r>
          </a:p>
        </p:txBody>
      </p:sp>
      <p:sp>
        <p:nvSpPr>
          <p:cNvPr id="5138" name="Прямоугольник 7"/>
          <p:cNvSpPr>
            <a:spLocks noChangeArrowheads="1"/>
          </p:cNvSpPr>
          <p:nvPr/>
        </p:nvSpPr>
        <p:spPr bwMode="auto">
          <a:xfrm>
            <a:off x="3600453" y="6742118"/>
            <a:ext cx="5240867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784169" y="6742118"/>
            <a:ext cx="95251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/>
          </a:p>
        </p:txBody>
      </p:sp>
      <p:pic>
        <p:nvPicPr>
          <p:cNvPr id="5140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967" y="0"/>
            <a:ext cx="1905000" cy="11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42" name="Заголовок 1"/>
          <p:cNvSpPr txBox="1">
            <a:spLocks/>
          </p:cNvSpPr>
          <p:nvPr/>
        </p:nvSpPr>
        <p:spPr bwMode="auto">
          <a:xfrm>
            <a:off x="0" y="425455"/>
            <a:ext cx="121920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endParaRPr lang="ru-RU" sz="1600" b="1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Номер слайда 5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anchor="ctr"/>
          <a:lstStyle/>
          <a:p>
            <a:pPr algn="r">
              <a:spcBef>
                <a:spcPct val="20000"/>
              </a:spcBef>
              <a:defRPr/>
            </a:pPr>
            <a:fld id="{B1169258-5298-4DF1-A56A-27D75C0C6928}" type="slidenum">
              <a:rPr lang="ru-RU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algn="r">
                <a:spcBef>
                  <a:spcPct val="20000"/>
                </a:spcBef>
                <a:defRPr/>
              </a:pPr>
              <a:t>16</a:t>
            </a:fld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 bwMode="auto">
          <a:xfrm>
            <a:off x="285751" y="-71438"/>
            <a:ext cx="11620500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400" b="1" i="1" dirty="0">
              <a:solidFill>
                <a:schemeClr val="tx2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81003" y="285750"/>
            <a:ext cx="11620500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Координация политики в сфере профессиональных  квалификаций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803566" y="120074"/>
            <a:ext cx="10751127" cy="7666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Национальный совет при Президенте Российской Федерации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 профессиональным квалификациям (НСПК)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64813049"/>
              </p:ext>
            </p:extLst>
          </p:nvPr>
        </p:nvGraphicFramePr>
        <p:xfrm>
          <a:off x="830459" y="977154"/>
          <a:ext cx="10707119" cy="51726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424212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Рабочая группа по профессиональным стандартам</a:t>
            </a: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01039" y="2706254"/>
            <a:ext cx="10515600" cy="507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Экспертиза ПС по следующим критериям: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наличие документов, описывающих и подтверждающих процедуру разработки и обсуждения ПС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ПС охватывает значимое количество работников, в развитии квалификации которых заинтересованы работодатели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разработке ПС участвовали работодатели, другие заинтересованные стороны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ходе профессионально-общественного обсуждения ПС поддержан работодателями, представителями профессионального сообщества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823263-19B1-45C9-958B-024CF845D937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18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sz="half" idx="4294967295"/>
          </p:nvPr>
        </p:nvSpPr>
        <p:spPr>
          <a:xfrm>
            <a:off x="2" y="1235075"/>
            <a:ext cx="11239500" cy="111125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900" dirty="0">
                <a:solidFill>
                  <a:srgbClr val="05315C"/>
                </a:solidFill>
                <a:latin typeface="Times New Roman" pitchFamily="18" charset="0"/>
                <a:cs typeface="Times New Roman" pitchFamily="18" charset="0"/>
              </a:rPr>
              <a:t>РАССМОТРЕНИЕ И ПОДГОТОВКА ПРОЕКТОВ ЗАКЛЮЧЕНИЙ НА ПРОФЕССИОНАЛЬНЫЕ СТАНДАРТЫ (ПС)</a:t>
            </a:r>
          </a:p>
        </p:txBody>
      </p:sp>
    </p:spTree>
    <p:extLst>
      <p:ext uri="{BB962C8B-B14F-4D97-AF65-F5344CB8AC3E}">
        <p14:creationId xmlns:p14="http://schemas.microsoft.com/office/powerpoint/2010/main" xmlns="" val="359121128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191491" y="2503200"/>
            <a:ext cx="9144000" cy="165576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1"/>
                </a:solidFill>
              </a:rPr>
              <a:t>Разработка профессиональных стандартов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9347200" y="6356354"/>
            <a:ext cx="2844800" cy="365125"/>
          </a:xfrm>
        </p:spPr>
        <p:txBody>
          <a:bodyPr/>
          <a:lstStyle/>
          <a:p>
            <a:fld id="{1F84560C-CBB5-40AC-A0AB-8CDF4DBA065C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9210419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" y="424215"/>
            <a:ext cx="11585359" cy="648061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Дополнительная информация о разработке и применении </a:t>
            </a:r>
            <a:b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профессиональных стандартов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Содержимое 6"/>
          <p:cNvSpPr txBox="1">
            <a:spLocks/>
          </p:cNvSpPr>
          <p:nvPr/>
        </p:nvSpPr>
        <p:spPr>
          <a:xfrm>
            <a:off x="420131" y="1334530"/>
            <a:ext cx="11470719" cy="4625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Минтруда России «Профессиональные стандарты» 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2"/>
              </a:rPr>
              <a:t>http://profstandart.rosmintrud.ru</a:t>
            </a: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5315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Сайт Научно-методического центра ФГБУ "Научно-исследовательский институт труда и социального страхования" Минтруда России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800" b="0" i="0" u="sng" strike="noStrike" kern="1200" cap="none" spc="0" normalizeH="0" baseline="0" noProof="0" dirty="0">
                <a:ln>
                  <a:noFill/>
                </a:ln>
                <a:solidFill>
                  <a:srgbClr val="05315C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  <a:hlinkClick r:id="rId3"/>
              </a:rPr>
              <a:t>http://vet-bc.ru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05315C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14400" y="226427"/>
            <a:ext cx="10807200" cy="648061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ru-RU" sz="3600" dirty="0"/>
              <a:t>Основные понятия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4560C-CBB5-40AC-A0AB-8CDF4DBA065C}" type="slidenum">
              <a:rPr lang="ru-RU" sz="1800" kern="0">
                <a:solidFill>
                  <a:sysClr val="windowText" lastClr="000000"/>
                </a:solidFill>
              </a:rPr>
              <a:pPr/>
              <a:t>20</a:t>
            </a:fld>
            <a:endParaRPr lang="ru-RU" sz="1800" kern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8203" y="973775"/>
            <a:ext cx="10883399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ТК РФ, ст. 195.1:</a:t>
            </a: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– характеристика квалификации, необходимой работнику для осуществления определенного вида профессиональной деятельности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Квалификация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– уровень знаний, умений, профессиональных навыков и опыта работы работника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разработке профессионального стандарта (приказ Минтруда России от 29.04.2013 № 170н):</a:t>
            </a: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Вид профессиональной деятельности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совокупность обобщенных трудовых функций, имеющих близкий характер, результаты и условия труда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Обобщенная трудовая функция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совокупность связанных между собой трудовых функций, сложившаяся в результате разделения труда в конкретном производственном или (бизнес) процессе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Трудовая функция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(для целей Рекомендаций) - система трудовых действий в рамках обобщенной трудовой функции</a:t>
            </a:r>
          </a:p>
          <a:p>
            <a:endParaRPr lang="ru-RU" sz="1600" kern="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Трудовое действие </a:t>
            </a:r>
            <a:r>
              <a:rPr lang="ru-RU" sz="1600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 процесс взаимодействия работника с предметом труда, при котором достигается </a:t>
            </a:r>
            <a:r>
              <a:rPr lang="ru-RU" kern="0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определенная задача</a:t>
            </a:r>
            <a:endParaRPr lang="ru-RU" sz="2400" kern="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3228620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/>
          </p:cNvSpPr>
          <p:nvPr/>
        </p:nvSpPr>
        <p:spPr bwMode="auto">
          <a:xfrm>
            <a:off x="239185" y="77793"/>
            <a:ext cx="1180888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Профессиональные стандарты: нормативная база</a:t>
            </a:r>
            <a:endParaRPr lang="ru-RU" alt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5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4560C-CBB5-40AC-A0AB-8CDF4DBA065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9497" y="587146"/>
            <a:ext cx="11233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ТРУДОВОЙ КОДЕКС РОССИЙСКОЙ ФЕДЕРАЦИИ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195.1. Понятия квалификации работника, профессионального стандарта</a:t>
            </a: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Квалификация работника – уровень знаний, умений, профессиональных навыков и опыта работы  работника.</a:t>
            </a:r>
          </a:p>
          <a:p>
            <a:pPr lvl="0" algn="just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Профессиональный стандарт – характеристика квалификации, необходимой работнику для осуществления определенного вида профессиональной деятельности.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195.2. Порядок разработки и утверждения профессиональных стандартов</a:t>
            </a:r>
          </a:p>
          <a:p>
            <a:pPr lvl="0"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статья 195.3. Порядок применения профессиональных стандартов </a:t>
            </a:r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 от 22 января 2013  г. №23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Правилах разработки, утверждения и применения профессиональных стандартов»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(в редакции Постановления Правительства Российской Федерации от  23 сентября 2014  г. № 970)</a:t>
            </a:r>
          </a:p>
          <a:p>
            <a:pPr lvl="0">
              <a:lnSpc>
                <a:spcPct val="100000"/>
              </a:lnSpc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Приказы Минтруда России:</a:t>
            </a: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12 апреля 2013 г. № 147н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макета профессионального стандарта»  </a:t>
            </a:r>
          </a:p>
          <a:p>
            <a:pPr lvl="0">
              <a:lnSpc>
                <a:spcPct val="100000"/>
              </a:lnSpc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(с изменениями  от  29 сентября 2014 г. № 665н )                                   </a:t>
            </a: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12 апреля 2013 г. № 148н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уровней квалификаций в целях подготовки профессиональных стандартов»</a:t>
            </a: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29 апреля 2013 г. № 170н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разработке профессионального стандарта»</a:t>
            </a: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30 сентября 2014 г. № 671н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«Об утверждении методических рекомендаций по организации» профессионально-общественного обсуждения и экспертизы проектов профессиональных стандартов»</a:t>
            </a:r>
          </a:p>
          <a:p>
            <a:pPr lvl="0">
              <a:lnSpc>
                <a:spcPct val="100000"/>
              </a:lnSpc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29 сентября 2014 г. № 667н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 реестре профессиональных стандартов (перечне видов профессиональной деятельности)»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22</a:t>
            </a:fld>
            <a:endParaRPr lang="ru-RU" dirty="0"/>
          </a:p>
        </p:txBody>
      </p:sp>
      <p:sp>
        <p:nvSpPr>
          <p:cNvPr id="5" name="Заголовок 1"/>
          <p:cNvSpPr>
            <a:spLocks/>
          </p:cNvSpPr>
          <p:nvPr/>
        </p:nvSpPr>
        <p:spPr bwMode="auto">
          <a:xfrm>
            <a:off x="222709" y="371261"/>
            <a:ext cx="11808883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Порядок разработки и актуализации профессиональных стандартов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041193" y="1024367"/>
            <a:ext cx="8839200" cy="1008062"/>
          </a:xfrm>
          <a:custGeom>
            <a:avLst/>
            <a:gdLst>
              <a:gd name="connsiteX0" fmla="*/ 220957 w 1325715"/>
              <a:gd name="connsiteY0" fmla="*/ 0 h 6630571"/>
              <a:gd name="connsiteX1" fmla="*/ 1104758 w 1325715"/>
              <a:gd name="connsiteY1" fmla="*/ 0 h 6630571"/>
              <a:gd name="connsiteX2" fmla="*/ 1325715 w 1325715"/>
              <a:gd name="connsiteY2" fmla="*/ 220957 h 6630571"/>
              <a:gd name="connsiteX3" fmla="*/ 1325715 w 1325715"/>
              <a:gd name="connsiteY3" fmla="*/ 6630571 h 6630571"/>
              <a:gd name="connsiteX4" fmla="*/ 1325715 w 1325715"/>
              <a:gd name="connsiteY4" fmla="*/ 6630571 h 6630571"/>
              <a:gd name="connsiteX5" fmla="*/ 0 w 1325715"/>
              <a:gd name="connsiteY5" fmla="*/ 6630571 h 6630571"/>
              <a:gd name="connsiteX6" fmla="*/ 0 w 1325715"/>
              <a:gd name="connsiteY6" fmla="*/ 6630571 h 6630571"/>
              <a:gd name="connsiteX7" fmla="*/ 0 w 1325715"/>
              <a:gd name="connsiteY7" fmla="*/ 220957 h 6630571"/>
              <a:gd name="connsiteX8" fmla="*/ 220957 w 1325715"/>
              <a:gd name="connsiteY8" fmla="*/ 0 h 6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5" h="6630571">
                <a:moveTo>
                  <a:pt x="1325715" y="1105119"/>
                </a:moveTo>
                <a:lnTo>
                  <a:pt x="1325715" y="5525452"/>
                </a:lnTo>
                <a:cubicBezTo>
                  <a:pt x="1325715" y="6135790"/>
                  <a:pt x="1305936" y="6630568"/>
                  <a:pt x="1281537" y="6630568"/>
                </a:cubicBezTo>
                <a:lnTo>
                  <a:pt x="0" y="6630568"/>
                </a:lnTo>
                <a:lnTo>
                  <a:pt x="0" y="6630568"/>
                </a:lnTo>
                <a:lnTo>
                  <a:pt x="0" y="3"/>
                </a:lnTo>
                <a:lnTo>
                  <a:pt x="0" y="3"/>
                </a:lnTo>
                <a:lnTo>
                  <a:pt x="1281537" y="3"/>
                </a:lnTo>
                <a:cubicBezTo>
                  <a:pt x="1305936" y="3"/>
                  <a:pt x="1325715" y="494781"/>
                  <a:pt x="1325715" y="1105119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7650" tIns="188542" rIns="312366" bIns="188542" spcCol="1270" anchor="ctr"/>
          <a:lstStyle/>
          <a:p>
            <a:pPr marL="57150" lvl="1" indent="-57150" defTabSz="46672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Российский союз промышленников и предпринимателей – для коммерческого сектора экономики (при государственной поддержке разработки профессиональных стандартов)</a:t>
            </a:r>
          </a:p>
          <a:p>
            <a:pPr marL="57150" lvl="1" indent="-57150" defTabSz="46672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Минтруд России –бюджетная сфера и приоритетные направления экономики</a:t>
            </a:r>
          </a:p>
          <a:p>
            <a:pPr marL="57150" lvl="1" indent="-57150" defTabSz="466725">
              <a:lnSpc>
                <a:spcPct val="90000"/>
              </a:lnSpc>
              <a:spcAft>
                <a:spcPct val="15000"/>
              </a:spcAft>
              <a:buFontTx/>
              <a:buChar char="•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инициативная разработка (за счет собственных средств разработчиков)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230951" y="961167"/>
            <a:ext cx="2688167" cy="1150938"/>
          </a:xfrm>
          <a:custGeom>
            <a:avLst/>
            <a:gdLst>
              <a:gd name="connsiteX0" fmla="*/ 0 w 2022189"/>
              <a:gd name="connsiteY0" fmla="*/ 211657 h 1269917"/>
              <a:gd name="connsiteX1" fmla="*/ 211657 w 2022189"/>
              <a:gd name="connsiteY1" fmla="*/ 0 h 1269917"/>
              <a:gd name="connsiteX2" fmla="*/ 1810532 w 2022189"/>
              <a:gd name="connsiteY2" fmla="*/ 0 h 1269917"/>
              <a:gd name="connsiteX3" fmla="*/ 2022189 w 2022189"/>
              <a:gd name="connsiteY3" fmla="*/ 211657 h 1269917"/>
              <a:gd name="connsiteX4" fmla="*/ 2022189 w 2022189"/>
              <a:gd name="connsiteY4" fmla="*/ 1058260 h 1269917"/>
              <a:gd name="connsiteX5" fmla="*/ 1810532 w 2022189"/>
              <a:gd name="connsiteY5" fmla="*/ 1269917 h 1269917"/>
              <a:gd name="connsiteX6" fmla="*/ 211657 w 2022189"/>
              <a:gd name="connsiteY6" fmla="*/ 1269917 h 1269917"/>
              <a:gd name="connsiteX7" fmla="*/ 0 w 2022189"/>
              <a:gd name="connsiteY7" fmla="*/ 1058260 h 1269917"/>
              <a:gd name="connsiteX8" fmla="*/ 0 w 2022189"/>
              <a:gd name="connsiteY8" fmla="*/ 211657 h 12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189" h="1269917">
                <a:moveTo>
                  <a:pt x="0" y="211657"/>
                </a:moveTo>
                <a:cubicBezTo>
                  <a:pt x="0" y="94762"/>
                  <a:pt x="94762" y="0"/>
                  <a:pt x="211657" y="0"/>
                </a:cubicBezTo>
                <a:lnTo>
                  <a:pt x="1810532" y="0"/>
                </a:lnTo>
                <a:cubicBezTo>
                  <a:pt x="1927427" y="0"/>
                  <a:pt x="2022189" y="94762"/>
                  <a:pt x="2022189" y="211657"/>
                </a:cubicBezTo>
                <a:lnTo>
                  <a:pt x="2022189" y="1058260"/>
                </a:lnTo>
                <a:cubicBezTo>
                  <a:pt x="2022189" y="1175155"/>
                  <a:pt x="1927427" y="1269917"/>
                  <a:pt x="1810532" y="1269917"/>
                </a:cubicBezTo>
                <a:lnTo>
                  <a:pt x="211657" y="1269917"/>
                </a:lnTo>
                <a:cubicBezTo>
                  <a:pt x="94762" y="1269917"/>
                  <a:pt x="0" y="1175155"/>
                  <a:pt x="0" y="1058260"/>
                </a:cubicBezTo>
                <a:lnTo>
                  <a:pt x="0" y="2116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7712" tIns="84852" rIns="107712" bIns="8485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разработки профессиональных стандартов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3118585" y="3501305"/>
            <a:ext cx="8893744" cy="2016125"/>
          </a:xfrm>
          <a:custGeom>
            <a:avLst/>
            <a:gdLst>
              <a:gd name="connsiteX0" fmla="*/ 220957 w 1325715"/>
              <a:gd name="connsiteY0" fmla="*/ 0 h 6630571"/>
              <a:gd name="connsiteX1" fmla="*/ 1104758 w 1325715"/>
              <a:gd name="connsiteY1" fmla="*/ 0 h 6630571"/>
              <a:gd name="connsiteX2" fmla="*/ 1325715 w 1325715"/>
              <a:gd name="connsiteY2" fmla="*/ 220957 h 6630571"/>
              <a:gd name="connsiteX3" fmla="*/ 1325715 w 1325715"/>
              <a:gd name="connsiteY3" fmla="*/ 6630571 h 6630571"/>
              <a:gd name="connsiteX4" fmla="*/ 1325715 w 1325715"/>
              <a:gd name="connsiteY4" fmla="*/ 6630571 h 6630571"/>
              <a:gd name="connsiteX5" fmla="*/ 0 w 1325715"/>
              <a:gd name="connsiteY5" fmla="*/ 6630571 h 6630571"/>
              <a:gd name="connsiteX6" fmla="*/ 0 w 1325715"/>
              <a:gd name="connsiteY6" fmla="*/ 6630571 h 6630571"/>
              <a:gd name="connsiteX7" fmla="*/ 0 w 1325715"/>
              <a:gd name="connsiteY7" fmla="*/ 220957 h 6630571"/>
              <a:gd name="connsiteX8" fmla="*/ 220957 w 1325715"/>
              <a:gd name="connsiteY8" fmla="*/ 0 h 6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5" h="6630571">
                <a:moveTo>
                  <a:pt x="1325715" y="1105119"/>
                </a:moveTo>
                <a:lnTo>
                  <a:pt x="1325715" y="5525452"/>
                </a:lnTo>
                <a:cubicBezTo>
                  <a:pt x="1325715" y="6135790"/>
                  <a:pt x="1305936" y="6630568"/>
                  <a:pt x="1281537" y="6630568"/>
                </a:cubicBezTo>
                <a:lnTo>
                  <a:pt x="0" y="6630568"/>
                </a:lnTo>
                <a:lnTo>
                  <a:pt x="0" y="6630568"/>
                </a:lnTo>
                <a:lnTo>
                  <a:pt x="0" y="3"/>
                </a:lnTo>
                <a:lnTo>
                  <a:pt x="0" y="3"/>
                </a:lnTo>
                <a:lnTo>
                  <a:pt x="1281537" y="3"/>
                </a:lnTo>
                <a:cubicBezTo>
                  <a:pt x="1305936" y="3"/>
                  <a:pt x="1325715" y="494781"/>
                  <a:pt x="1325715" y="1105119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7650" tIns="188541" rIns="312366" bIns="188541" spcCol="1270" anchor="ctr"/>
          <a:lstStyle/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– регистрация уведомления о разработке профессионального стандарта на сайте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http://profstandart.rosmintrud.ru/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Разработчик – проведение профессионально-общественного обсуждения профессионального стандарта</a:t>
            </a:r>
          </a:p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Минтруд России – размещение профессионального стандарта для общественного обсуждения на сайте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http://regulation.gov.ru/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Федеральные органы исполнительной власти – заключение на профессиональный стандарт</a:t>
            </a:r>
          </a:p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+mj-lt"/>
              <a:buAutoNum type="arabicPeriod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Национальный совет при Президенте Российской Федерации по профессиональным квалификациям -  экспертиза и одобрение профессионального стандарта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263901" y="3575440"/>
            <a:ext cx="2696633" cy="1873250"/>
          </a:xfrm>
          <a:custGeom>
            <a:avLst/>
            <a:gdLst>
              <a:gd name="connsiteX0" fmla="*/ 0 w 2022189"/>
              <a:gd name="connsiteY0" fmla="*/ 254371 h 1526196"/>
              <a:gd name="connsiteX1" fmla="*/ 254371 w 2022189"/>
              <a:gd name="connsiteY1" fmla="*/ 0 h 1526196"/>
              <a:gd name="connsiteX2" fmla="*/ 1767818 w 2022189"/>
              <a:gd name="connsiteY2" fmla="*/ 0 h 1526196"/>
              <a:gd name="connsiteX3" fmla="*/ 2022189 w 2022189"/>
              <a:gd name="connsiteY3" fmla="*/ 254371 h 1526196"/>
              <a:gd name="connsiteX4" fmla="*/ 2022189 w 2022189"/>
              <a:gd name="connsiteY4" fmla="*/ 1271825 h 1526196"/>
              <a:gd name="connsiteX5" fmla="*/ 1767818 w 2022189"/>
              <a:gd name="connsiteY5" fmla="*/ 1526196 h 1526196"/>
              <a:gd name="connsiteX6" fmla="*/ 254371 w 2022189"/>
              <a:gd name="connsiteY6" fmla="*/ 1526196 h 1526196"/>
              <a:gd name="connsiteX7" fmla="*/ 0 w 2022189"/>
              <a:gd name="connsiteY7" fmla="*/ 1271825 h 1526196"/>
              <a:gd name="connsiteX8" fmla="*/ 0 w 2022189"/>
              <a:gd name="connsiteY8" fmla="*/ 254371 h 1526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189" h="1526196">
                <a:moveTo>
                  <a:pt x="0" y="254371"/>
                </a:moveTo>
                <a:cubicBezTo>
                  <a:pt x="0" y="113886"/>
                  <a:pt x="113886" y="0"/>
                  <a:pt x="254371" y="0"/>
                </a:cubicBezTo>
                <a:lnTo>
                  <a:pt x="1767818" y="0"/>
                </a:lnTo>
                <a:cubicBezTo>
                  <a:pt x="1908303" y="0"/>
                  <a:pt x="2022189" y="113886"/>
                  <a:pt x="2022189" y="254371"/>
                </a:cubicBezTo>
                <a:lnTo>
                  <a:pt x="2022189" y="1271825"/>
                </a:lnTo>
                <a:cubicBezTo>
                  <a:pt x="2022189" y="1412310"/>
                  <a:pt x="1908303" y="1526196"/>
                  <a:pt x="1767818" y="1526196"/>
                </a:cubicBezTo>
                <a:lnTo>
                  <a:pt x="254371" y="1526196"/>
                </a:lnTo>
                <a:cubicBezTo>
                  <a:pt x="113886" y="1526196"/>
                  <a:pt x="0" y="1412310"/>
                  <a:pt x="0" y="1271825"/>
                </a:cubicBezTo>
                <a:lnTo>
                  <a:pt x="0" y="254371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3083" tIns="108793" rIns="143083" bIns="108793" spcCol="1270" anchor="ctr"/>
          <a:lstStyle/>
          <a:p>
            <a:pPr algn="ctr" defTabSz="8001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Общественное обсуждение, экспертная оценка профессиональных стандартов  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272304" y="2268926"/>
            <a:ext cx="2696633" cy="1079500"/>
          </a:xfrm>
          <a:custGeom>
            <a:avLst/>
            <a:gdLst>
              <a:gd name="connsiteX0" fmla="*/ 0 w 2022189"/>
              <a:gd name="connsiteY0" fmla="*/ 211657 h 1269917"/>
              <a:gd name="connsiteX1" fmla="*/ 211657 w 2022189"/>
              <a:gd name="connsiteY1" fmla="*/ 0 h 1269917"/>
              <a:gd name="connsiteX2" fmla="*/ 1810532 w 2022189"/>
              <a:gd name="connsiteY2" fmla="*/ 0 h 1269917"/>
              <a:gd name="connsiteX3" fmla="*/ 2022189 w 2022189"/>
              <a:gd name="connsiteY3" fmla="*/ 211657 h 1269917"/>
              <a:gd name="connsiteX4" fmla="*/ 2022189 w 2022189"/>
              <a:gd name="connsiteY4" fmla="*/ 1058260 h 1269917"/>
              <a:gd name="connsiteX5" fmla="*/ 1810532 w 2022189"/>
              <a:gd name="connsiteY5" fmla="*/ 1269917 h 1269917"/>
              <a:gd name="connsiteX6" fmla="*/ 211657 w 2022189"/>
              <a:gd name="connsiteY6" fmla="*/ 1269917 h 1269917"/>
              <a:gd name="connsiteX7" fmla="*/ 0 w 2022189"/>
              <a:gd name="connsiteY7" fmla="*/ 1058260 h 1269917"/>
              <a:gd name="connsiteX8" fmla="*/ 0 w 2022189"/>
              <a:gd name="connsiteY8" fmla="*/ 211657 h 12699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22189" h="1269917">
                <a:moveTo>
                  <a:pt x="0" y="211657"/>
                </a:moveTo>
                <a:cubicBezTo>
                  <a:pt x="0" y="94762"/>
                  <a:pt x="94762" y="0"/>
                  <a:pt x="211657" y="0"/>
                </a:cubicBezTo>
                <a:lnTo>
                  <a:pt x="1810532" y="0"/>
                </a:lnTo>
                <a:cubicBezTo>
                  <a:pt x="1927427" y="0"/>
                  <a:pt x="2022189" y="94762"/>
                  <a:pt x="2022189" y="211657"/>
                </a:cubicBezTo>
                <a:lnTo>
                  <a:pt x="2022189" y="1058260"/>
                </a:lnTo>
                <a:cubicBezTo>
                  <a:pt x="2022189" y="1175155"/>
                  <a:pt x="1927427" y="1269917"/>
                  <a:pt x="1810532" y="1269917"/>
                </a:cubicBezTo>
                <a:lnTo>
                  <a:pt x="211657" y="1269917"/>
                </a:lnTo>
                <a:cubicBezTo>
                  <a:pt x="94762" y="1269917"/>
                  <a:pt x="0" y="1175155"/>
                  <a:pt x="0" y="1058260"/>
                </a:cubicBezTo>
                <a:lnTo>
                  <a:pt x="0" y="211657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07712" tIns="84852" rIns="107712" bIns="84852" spcCol="1270" anchor="ctr"/>
          <a:lstStyle/>
          <a:p>
            <a:pPr algn="ctr" defTabSz="5334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Формирование перечня профессиональных стандартов для разработки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3090620" y="2510036"/>
            <a:ext cx="8839200" cy="647700"/>
          </a:xfrm>
          <a:custGeom>
            <a:avLst/>
            <a:gdLst>
              <a:gd name="connsiteX0" fmla="*/ 220957 w 1325715"/>
              <a:gd name="connsiteY0" fmla="*/ 0 h 6630571"/>
              <a:gd name="connsiteX1" fmla="*/ 1104758 w 1325715"/>
              <a:gd name="connsiteY1" fmla="*/ 0 h 6630571"/>
              <a:gd name="connsiteX2" fmla="*/ 1325715 w 1325715"/>
              <a:gd name="connsiteY2" fmla="*/ 220957 h 6630571"/>
              <a:gd name="connsiteX3" fmla="*/ 1325715 w 1325715"/>
              <a:gd name="connsiteY3" fmla="*/ 6630571 h 6630571"/>
              <a:gd name="connsiteX4" fmla="*/ 1325715 w 1325715"/>
              <a:gd name="connsiteY4" fmla="*/ 6630571 h 6630571"/>
              <a:gd name="connsiteX5" fmla="*/ 0 w 1325715"/>
              <a:gd name="connsiteY5" fmla="*/ 6630571 h 6630571"/>
              <a:gd name="connsiteX6" fmla="*/ 0 w 1325715"/>
              <a:gd name="connsiteY6" fmla="*/ 6630571 h 6630571"/>
              <a:gd name="connsiteX7" fmla="*/ 0 w 1325715"/>
              <a:gd name="connsiteY7" fmla="*/ 220957 h 6630571"/>
              <a:gd name="connsiteX8" fmla="*/ 220957 w 1325715"/>
              <a:gd name="connsiteY8" fmla="*/ 0 h 6630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25715" h="6630571">
                <a:moveTo>
                  <a:pt x="1325715" y="1105119"/>
                </a:moveTo>
                <a:lnTo>
                  <a:pt x="1325715" y="5525452"/>
                </a:lnTo>
                <a:cubicBezTo>
                  <a:pt x="1325715" y="6135790"/>
                  <a:pt x="1305936" y="6630568"/>
                  <a:pt x="1281537" y="6630568"/>
                </a:cubicBezTo>
                <a:lnTo>
                  <a:pt x="0" y="6630568"/>
                </a:lnTo>
                <a:lnTo>
                  <a:pt x="0" y="6630568"/>
                </a:lnTo>
                <a:lnTo>
                  <a:pt x="0" y="3"/>
                </a:lnTo>
                <a:lnTo>
                  <a:pt x="0" y="3"/>
                </a:lnTo>
                <a:lnTo>
                  <a:pt x="1281537" y="3"/>
                </a:lnTo>
                <a:cubicBezTo>
                  <a:pt x="1305936" y="3"/>
                  <a:pt x="1325715" y="494781"/>
                  <a:pt x="1325715" y="1105119"/>
                </a:cubicBezTo>
                <a:close/>
              </a:path>
            </a:pathLst>
          </a:cu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247650" tIns="188542" rIns="312366" bIns="188542" spcCol="1270" anchor="ctr"/>
          <a:lstStyle/>
          <a:p>
            <a:pPr marL="269875" lvl="1" indent="-269875" defTabSz="622300">
              <a:lnSpc>
                <a:spcPct val="80000"/>
              </a:lnSpc>
              <a:spcAft>
                <a:spcPct val="15000"/>
              </a:spcAft>
              <a:buFont typeface="Arial" pitchFamily="34" charset="0"/>
              <a:buChar char="•"/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предложения министерств и ведомств, работодателей, профессиональных сообществ и профессиональных союзов работников</a:t>
            </a: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527381" y="5683038"/>
            <a:ext cx="1132925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 состоянию на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мая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2016 года приказами Минтруда России утверждено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816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профессиональных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стандартов.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algn="just" eaLnBrk="0" hangingPunct="0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В 2016 году планируется разработать 180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профессиональных стандартов</a:t>
            </a: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3"/>
          <p:cNvGrpSpPr/>
          <p:nvPr/>
        </p:nvGrpSpPr>
        <p:grpSpPr>
          <a:xfrm>
            <a:off x="712270" y="911252"/>
            <a:ext cx="10895799" cy="5324901"/>
            <a:chOff x="500003" y="563770"/>
            <a:chExt cx="8186786" cy="5324901"/>
          </a:xfrm>
        </p:grpSpPr>
        <p:sp>
          <p:nvSpPr>
            <p:cNvPr id="3" name="Полилиния 2"/>
            <p:cNvSpPr/>
            <p:nvPr/>
          </p:nvSpPr>
          <p:spPr>
            <a:xfrm>
              <a:off x="2864696" y="1245074"/>
              <a:ext cx="512027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029"/>
                <a:gd name="f7" fmla="val 91440"/>
                <a:gd name="f8" fmla="val 45720"/>
                <a:gd name="f9" fmla="+- 0 0 -90"/>
                <a:gd name="f10" fmla="*/ f3 1 512029"/>
                <a:gd name="f11" fmla="*/ f4 1 91440"/>
                <a:gd name="f12" fmla="+- f7 0 f5"/>
                <a:gd name="f13" fmla="+- f6 0 f5"/>
                <a:gd name="f14" fmla="*/ f9 f0 1"/>
                <a:gd name="f15" fmla="*/ f13 1 512029"/>
                <a:gd name="f16" fmla="*/ f12 1 91440"/>
                <a:gd name="f17" fmla="*/ 0 f13 1"/>
                <a:gd name="f18" fmla="*/ 45720 f12 1"/>
                <a:gd name="f19" fmla="*/ 512029 f13 1"/>
                <a:gd name="f20" fmla="*/ f14 1 f2"/>
                <a:gd name="f21" fmla="*/ f17 1 512029"/>
                <a:gd name="f22" fmla="*/ f18 1 91440"/>
                <a:gd name="f23" fmla="*/ f19 1 51202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512029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255145" tIns="43004" rIns="255145" bIns="43004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500003" y="563770"/>
              <a:ext cx="2359261" cy="15816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t" anchorCtr="0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6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Передача проекта ПС в Минтруд России</a:t>
              </a:r>
              <a:endPara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endParaRPr>
            </a:p>
            <a:p>
              <a:pPr marL="57150" lvl="1" indent="-57150" defTabSz="444498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проект профессионального стандарта;</a:t>
              </a:r>
            </a:p>
            <a:p>
              <a:pPr marL="57150" lvl="1" indent="-57150" defTabSz="444498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пояснительная записка к проекту профессионального стандарта;</a:t>
              </a:r>
            </a:p>
            <a:p>
              <a:pPr marL="57150" lvl="1" indent="-57150" defTabSz="444498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сведения об организациях;</a:t>
              </a:r>
            </a:p>
            <a:p>
              <a:pPr marL="57150" lvl="1" indent="-57150" defTabSz="444498">
                <a:lnSpc>
                  <a:spcPct val="90000"/>
                </a:lnSpc>
                <a:spcAft>
                  <a:spcPts val="200"/>
                </a:spcAft>
                <a:buSzPct val="100000"/>
                <a:buChar char="•"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12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информация о результатах обсуждения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5766581" y="1245074"/>
              <a:ext cx="512027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029"/>
                <a:gd name="f7" fmla="val 91440"/>
                <a:gd name="f8" fmla="val 45720"/>
                <a:gd name="f9" fmla="+- 0 0 -90"/>
                <a:gd name="f10" fmla="*/ f3 1 512029"/>
                <a:gd name="f11" fmla="*/ f4 1 91440"/>
                <a:gd name="f12" fmla="+- f7 0 f5"/>
                <a:gd name="f13" fmla="+- f6 0 f5"/>
                <a:gd name="f14" fmla="*/ f9 f0 1"/>
                <a:gd name="f15" fmla="*/ f13 1 512029"/>
                <a:gd name="f16" fmla="*/ f12 1 91440"/>
                <a:gd name="f17" fmla="*/ 0 f13 1"/>
                <a:gd name="f18" fmla="*/ 45720 f12 1"/>
                <a:gd name="f19" fmla="*/ 512029 f13 1"/>
                <a:gd name="f20" fmla="*/ f14 1 f2"/>
                <a:gd name="f21" fmla="*/ f17 1 512029"/>
                <a:gd name="f22" fmla="*/ f18 1 91440"/>
                <a:gd name="f23" fmla="*/ f19 1 51202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512029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255145" tIns="43004" rIns="255145" bIns="43004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409120" y="583021"/>
              <a:ext cx="2359261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Рассмотрение проекта ПС </a:t>
              </a:r>
            </a:p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в Минтруде России</a:t>
              </a: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1686866" y="1996775"/>
              <a:ext cx="5803779" cy="512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803776"/>
                <a:gd name="f7" fmla="val 512029"/>
                <a:gd name="f8" fmla="val 273114"/>
                <a:gd name="f9" fmla="+- 0 0 -90"/>
                <a:gd name="f10" fmla="*/ f3 1 5803776"/>
                <a:gd name="f11" fmla="*/ f4 1 512029"/>
                <a:gd name="f12" fmla="+- f7 0 f5"/>
                <a:gd name="f13" fmla="+- f6 0 f5"/>
                <a:gd name="f14" fmla="*/ f9 f0 1"/>
                <a:gd name="f15" fmla="*/ f13 1 5803776"/>
                <a:gd name="f16" fmla="*/ f12 1 512029"/>
                <a:gd name="f17" fmla="*/ 5803776 f13 1"/>
                <a:gd name="f18" fmla="*/ 0 f12 1"/>
                <a:gd name="f19" fmla="*/ 273114 f12 1"/>
                <a:gd name="f20" fmla="*/ 0 f13 1"/>
                <a:gd name="f21" fmla="*/ 512029 f12 1"/>
                <a:gd name="f22" fmla="*/ f14 1 f2"/>
                <a:gd name="f23" fmla="*/ f17 1 5803776"/>
                <a:gd name="f24" fmla="*/ f18 1 512029"/>
                <a:gd name="f25" fmla="*/ f19 1 512029"/>
                <a:gd name="f26" fmla="*/ f20 1 5803776"/>
                <a:gd name="f27" fmla="*/ f21 1 512029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1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4"/>
                </a:cxn>
                <a:cxn ang="f32">
                  <a:pos x="f45" y="f44"/>
                </a:cxn>
                <a:cxn ang="f32">
                  <a:pos x="f45" y="f46"/>
                </a:cxn>
              </a:cxnLst>
              <a:rect l="f38" t="f41" r="f39" b="f40"/>
              <a:pathLst>
                <a:path w="5803776" h="512029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2768858" tIns="253297" rIns="2768858" bIns="253297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8" name="Полилиния 7"/>
            <p:cNvSpPr/>
            <p:nvPr/>
          </p:nvSpPr>
          <p:spPr>
            <a:xfrm>
              <a:off x="6311015" y="583021"/>
              <a:ext cx="2359261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ctr" anchorCtr="1" compatLnSpc="1"/>
            <a:lstStyle/>
            <a:p>
              <a:pPr algn="ctr" defTabSz="62230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Размещение проекта ПС </a:t>
              </a:r>
            </a:p>
            <a:p>
              <a:pPr algn="ctr" defTabSz="62230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на официальном сайте Минтруда России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2864696" y="3203262"/>
              <a:ext cx="512027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029"/>
                <a:gd name="f7" fmla="val 91440"/>
                <a:gd name="f8" fmla="val 45720"/>
                <a:gd name="f9" fmla="+- 0 0 -90"/>
                <a:gd name="f10" fmla="*/ f3 1 512029"/>
                <a:gd name="f11" fmla="*/ f4 1 91440"/>
                <a:gd name="f12" fmla="+- f7 0 f5"/>
                <a:gd name="f13" fmla="+- f6 0 f5"/>
                <a:gd name="f14" fmla="*/ f9 f0 1"/>
                <a:gd name="f15" fmla="*/ f13 1 512029"/>
                <a:gd name="f16" fmla="*/ f12 1 91440"/>
                <a:gd name="f17" fmla="*/ 0 f13 1"/>
                <a:gd name="f18" fmla="*/ 45720 f12 1"/>
                <a:gd name="f19" fmla="*/ 512029 f13 1"/>
                <a:gd name="f20" fmla="*/ f14 1 f2"/>
                <a:gd name="f21" fmla="*/ f17 1 512029"/>
                <a:gd name="f22" fmla="*/ f18 1 91440"/>
                <a:gd name="f23" fmla="*/ f19 1 51202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512029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255145" tIns="43004" rIns="255145" bIns="43004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507235" y="2541199"/>
              <a:ext cx="2359261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ctr" anchorCtr="1" compatLnSpc="1"/>
            <a:lstStyle/>
            <a:p>
              <a:pPr algn="ctr" defTabSz="62230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Общественное обсуждение проекта 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ПС</a:t>
              </a:r>
              <a:endPara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5766581" y="3203262"/>
              <a:ext cx="512027" cy="91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12029"/>
                <a:gd name="f7" fmla="val 91440"/>
                <a:gd name="f8" fmla="val 45720"/>
                <a:gd name="f9" fmla="+- 0 0 -90"/>
                <a:gd name="f10" fmla="*/ f3 1 512029"/>
                <a:gd name="f11" fmla="*/ f4 1 91440"/>
                <a:gd name="f12" fmla="+- f7 0 f5"/>
                <a:gd name="f13" fmla="+- f6 0 f5"/>
                <a:gd name="f14" fmla="*/ f9 f0 1"/>
                <a:gd name="f15" fmla="*/ f13 1 512029"/>
                <a:gd name="f16" fmla="*/ f12 1 91440"/>
                <a:gd name="f17" fmla="*/ 0 f13 1"/>
                <a:gd name="f18" fmla="*/ 45720 f12 1"/>
                <a:gd name="f19" fmla="*/ 512029 f13 1"/>
                <a:gd name="f20" fmla="*/ f14 1 f2"/>
                <a:gd name="f21" fmla="*/ f17 1 512029"/>
                <a:gd name="f22" fmla="*/ f18 1 91440"/>
                <a:gd name="f23" fmla="*/ f19 1 51202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512029" h="91440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255145" tIns="43004" rIns="255145" bIns="43004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3409120" y="2541199"/>
              <a:ext cx="2359261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ctr" anchorCtr="1" compatLnSpc="1"/>
            <a:lstStyle/>
            <a:p>
              <a:pPr algn="ctr" defTabSz="62230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Направление проекта ПС </a:t>
              </a:r>
            </a:p>
            <a:p>
              <a:pPr algn="ctr" defTabSz="622304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в профильный федеральный орган исполнительной власти, СПК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4599020" y="3954953"/>
              <a:ext cx="2891625" cy="485756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91625"/>
                <a:gd name="f7" fmla="val 485756"/>
                <a:gd name="f8" fmla="val 259978"/>
                <a:gd name="f9" fmla="+- 0 0 -90"/>
                <a:gd name="f10" fmla="*/ f3 1 2891625"/>
                <a:gd name="f11" fmla="*/ f4 1 485756"/>
                <a:gd name="f12" fmla="+- f7 0 f5"/>
                <a:gd name="f13" fmla="+- f6 0 f5"/>
                <a:gd name="f14" fmla="*/ f9 f0 1"/>
                <a:gd name="f15" fmla="*/ f13 1 2891625"/>
                <a:gd name="f16" fmla="*/ f12 1 485756"/>
                <a:gd name="f17" fmla="*/ 2891625 f13 1"/>
                <a:gd name="f18" fmla="*/ 0 f12 1"/>
                <a:gd name="f19" fmla="*/ 259978 f12 1"/>
                <a:gd name="f20" fmla="*/ 0 f13 1"/>
                <a:gd name="f21" fmla="*/ 485756 f12 1"/>
                <a:gd name="f22" fmla="*/ f14 1 f2"/>
                <a:gd name="f23" fmla="*/ f17 1 2891625"/>
                <a:gd name="f24" fmla="*/ f18 1 485756"/>
                <a:gd name="f25" fmla="*/ f19 1 485756"/>
                <a:gd name="f26" fmla="*/ f20 1 2891625"/>
                <a:gd name="f27" fmla="*/ f21 1 485756"/>
                <a:gd name="f28" fmla="*/ f5 1 f15"/>
                <a:gd name="f29" fmla="*/ f6 1 f15"/>
                <a:gd name="f30" fmla="*/ f5 1 f16"/>
                <a:gd name="f31" fmla="*/ f7 1 f16"/>
                <a:gd name="f32" fmla="+- f22 0 f1"/>
                <a:gd name="f33" fmla="*/ f23 1 f15"/>
                <a:gd name="f34" fmla="*/ f24 1 f16"/>
                <a:gd name="f35" fmla="*/ f25 1 f16"/>
                <a:gd name="f36" fmla="*/ f26 1 f15"/>
                <a:gd name="f37" fmla="*/ f27 1 f16"/>
                <a:gd name="f38" fmla="*/ f28 f10 1"/>
                <a:gd name="f39" fmla="*/ f29 f10 1"/>
                <a:gd name="f40" fmla="*/ f31 f11 1"/>
                <a:gd name="f41" fmla="*/ f30 f11 1"/>
                <a:gd name="f42" fmla="*/ f33 f10 1"/>
                <a:gd name="f43" fmla="*/ f34 f11 1"/>
                <a:gd name="f44" fmla="*/ f35 f11 1"/>
                <a:gd name="f45" fmla="*/ f36 f10 1"/>
                <a:gd name="f46" fmla="*/ f3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2">
                  <a:pos x="f42" y="f43"/>
                </a:cxn>
                <a:cxn ang="f32">
                  <a:pos x="f42" y="f44"/>
                </a:cxn>
                <a:cxn ang="f32">
                  <a:pos x="f45" y="f44"/>
                </a:cxn>
                <a:cxn ang="f32">
                  <a:pos x="f45" y="f46"/>
                </a:cxn>
              </a:cxnLst>
              <a:rect l="f38" t="f41" r="f39" b="f40"/>
              <a:pathLst>
                <a:path w="2891625" h="485756">
                  <a:moveTo>
                    <a:pt x="f6" y="f5"/>
                  </a:moveTo>
                  <a:lnTo>
                    <a:pt x="f6" y="f8"/>
                  </a:lnTo>
                  <a:lnTo>
                    <a:pt x="f5" y="f8"/>
                  </a:lnTo>
                  <a:lnTo>
                    <a:pt x="f5" y="f7"/>
                  </a:lnTo>
                </a:path>
              </a:pathLst>
            </a:custGeom>
            <a:noFill/>
            <a:ln w="9528">
              <a:solidFill>
                <a:srgbClr val="82746A"/>
              </a:solidFill>
              <a:prstDash val="solid"/>
              <a:tailEnd type="arrow"/>
            </a:ln>
          </p:spPr>
          <p:txBody>
            <a:bodyPr vert="horz" wrap="square" lIns="1385078" tIns="240167" rIns="1385078" bIns="240158" anchor="ctr" anchorCtr="1" compatLnSpc="1"/>
            <a:lstStyle/>
            <a:p>
              <a:pPr algn="ctr" defTabSz="222254">
                <a:lnSpc>
                  <a:spcPct val="90000"/>
                </a:lnSpc>
                <a:spcAft>
                  <a:spcPts val="2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ru-RU" sz="5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14" name="Полилиния 13"/>
            <p:cNvSpPr/>
            <p:nvPr/>
          </p:nvSpPr>
          <p:spPr>
            <a:xfrm>
              <a:off x="6311015" y="2541199"/>
              <a:ext cx="2359261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359258"/>
                <a:gd name="f7" fmla="val 1415555"/>
                <a:gd name="f8" fmla="+- 0 0 -90"/>
                <a:gd name="f9" fmla="*/ f3 1 2359258"/>
                <a:gd name="f10" fmla="*/ f4 1 1415555"/>
                <a:gd name="f11" fmla="+- f7 0 f5"/>
                <a:gd name="f12" fmla="+- f6 0 f5"/>
                <a:gd name="f13" fmla="*/ f8 f0 1"/>
                <a:gd name="f14" fmla="*/ f12 1 2359258"/>
                <a:gd name="f15" fmla="*/ f11 1 1415555"/>
                <a:gd name="f16" fmla="*/ 0 f12 1"/>
                <a:gd name="f17" fmla="*/ 0 f11 1"/>
                <a:gd name="f18" fmla="*/ 2359258 f12 1"/>
                <a:gd name="f19" fmla="*/ 1415555 f11 1"/>
                <a:gd name="f20" fmla="*/ f13 1 f2"/>
                <a:gd name="f21" fmla="*/ f16 1 2359258"/>
                <a:gd name="f22" fmla="*/ f17 1 1415555"/>
                <a:gd name="f23" fmla="*/ f18 1 2359258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2359258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99569" tIns="99569" rIns="99569" bIns="99569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Подготовка федеральным органом исполнительной власти замечаний и предложений</a:t>
              </a:r>
            </a:p>
          </p:txBody>
        </p:sp>
        <p:sp>
          <p:nvSpPr>
            <p:cNvPr id="15" name="Полилиния 14"/>
            <p:cNvSpPr/>
            <p:nvPr/>
          </p:nvSpPr>
          <p:spPr>
            <a:xfrm>
              <a:off x="511231" y="4473116"/>
              <a:ext cx="8175558" cy="1415555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175563"/>
                <a:gd name="f7" fmla="val 1415555"/>
                <a:gd name="f8" fmla="+- 0 0 -90"/>
                <a:gd name="f9" fmla="*/ f3 1 8175563"/>
                <a:gd name="f10" fmla="*/ f4 1 1415555"/>
                <a:gd name="f11" fmla="+- f7 0 f5"/>
                <a:gd name="f12" fmla="+- f6 0 f5"/>
                <a:gd name="f13" fmla="*/ f8 f0 1"/>
                <a:gd name="f14" fmla="*/ f12 1 8175563"/>
                <a:gd name="f15" fmla="*/ f11 1 1415555"/>
                <a:gd name="f16" fmla="*/ 0 f12 1"/>
                <a:gd name="f17" fmla="*/ 0 f11 1"/>
                <a:gd name="f18" fmla="*/ 8175563 f12 1"/>
                <a:gd name="f19" fmla="*/ 1415555 f11 1"/>
                <a:gd name="f20" fmla="*/ f13 1 f2"/>
                <a:gd name="f21" fmla="*/ f16 1 8175563"/>
                <a:gd name="f22" fmla="*/ f17 1 1415555"/>
                <a:gd name="f23" fmla="*/ f18 1 8175563"/>
                <a:gd name="f24" fmla="*/ f19 1 1415555"/>
                <a:gd name="f25" fmla="*/ f5 1 f14"/>
                <a:gd name="f26" fmla="*/ f6 1 f14"/>
                <a:gd name="f27" fmla="*/ f5 1 f15"/>
                <a:gd name="f28" fmla="*/ f7 1 f15"/>
                <a:gd name="f29" fmla="+- f20 0 f1"/>
                <a:gd name="f30" fmla="*/ f21 1 f14"/>
                <a:gd name="f31" fmla="*/ f22 1 f15"/>
                <a:gd name="f32" fmla="*/ f23 1 f14"/>
                <a:gd name="f33" fmla="*/ f24 1 f15"/>
                <a:gd name="f34" fmla="*/ f25 f9 1"/>
                <a:gd name="f35" fmla="*/ f26 f9 1"/>
                <a:gd name="f36" fmla="*/ f28 f10 1"/>
                <a:gd name="f37" fmla="*/ f27 f10 1"/>
                <a:gd name="f38" fmla="*/ f30 f9 1"/>
                <a:gd name="f39" fmla="*/ f31 f10 1"/>
                <a:gd name="f40" fmla="*/ f32 f9 1"/>
                <a:gd name="f41" fmla="*/ f33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38" y="f39"/>
                </a:cxn>
                <a:cxn ang="f29">
                  <a:pos x="f40" y="f39"/>
                </a:cxn>
                <a:cxn ang="f29">
                  <a:pos x="f40" y="f41"/>
                </a:cxn>
                <a:cxn ang="f29">
                  <a:pos x="f38" y="f41"/>
                </a:cxn>
                <a:cxn ang="f29">
                  <a:pos x="f38" y="f39"/>
                </a:cxn>
              </a:cxnLst>
              <a:rect l="f34" t="f37" r="f35" b="f36"/>
              <a:pathLst>
                <a:path w="8175563" h="1415555">
                  <a:moveTo>
                    <a:pt x="f5" y="f5"/>
                  </a:moveTo>
                  <a:lnTo>
                    <a:pt x="f6" y="f5"/>
                  </a:lnTo>
                  <a:lnTo>
                    <a:pt x="f6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solidFill>
              <a:srgbClr val="FFFFFF"/>
            </a:solidFill>
            <a:ln w="25402">
              <a:solidFill>
                <a:srgbClr val="786B62"/>
              </a:solidFill>
              <a:prstDash val="solid"/>
            </a:ln>
          </p:spPr>
          <p:txBody>
            <a:bodyPr vert="horz" wrap="square" lIns="106683" tIns="106683" rIns="106683" bIns="106683" anchor="ctr" anchorCtr="1" compatLnSpc="1"/>
            <a:lstStyle/>
            <a:p>
              <a:pPr algn="ctr" defTabSz="6667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Направление проекта профессионального стандарта, результатов его общественного обсуждения и рассмотрения федеральным органом исполнительной власти в </a:t>
              </a:r>
            </a:p>
            <a:p>
              <a:pPr algn="ctr" defTabSz="666753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Национальный совет при Президенте Российской Федерации по профессиональным квалификациям</a:t>
              </a:r>
              <a:endParaRPr lang="ru-RU" sz="1500" dirty="0">
                <a:solidFill>
                  <a:srgbClr val="000000"/>
                </a:solidFill>
                <a:latin typeface="Times New Roman" pitchFamily="18"/>
                <a:cs typeface="Times New Roman" pitchFamily="1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608114209"/>
      </p:ext>
    </p:extLst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3"/>
          <p:cNvGrpSpPr/>
          <p:nvPr/>
        </p:nvGrpSpPr>
        <p:grpSpPr>
          <a:xfrm>
            <a:off x="729667" y="924020"/>
            <a:ext cx="10427860" cy="4634913"/>
            <a:chOff x="326592" y="477033"/>
            <a:chExt cx="8529371" cy="4634913"/>
          </a:xfrm>
        </p:grpSpPr>
        <p:sp>
          <p:nvSpPr>
            <p:cNvPr id="3" name="Полилиния 2"/>
            <p:cNvSpPr/>
            <p:nvPr/>
          </p:nvSpPr>
          <p:spPr>
            <a:xfrm>
              <a:off x="329659" y="477033"/>
              <a:ext cx="8526304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526307"/>
                <a:gd name="f7" fmla="val 1065229"/>
                <a:gd name="f8" fmla="val 106523"/>
                <a:gd name="f9" fmla="val 47692"/>
                <a:gd name="f10" fmla="val 8419784"/>
                <a:gd name="f11" fmla="val 8478615"/>
                <a:gd name="f12" fmla="val 958706"/>
                <a:gd name="f13" fmla="val 1017537"/>
                <a:gd name="f14" fmla="+- 0 0 -90"/>
                <a:gd name="f15" fmla="*/ f3 1 8526307"/>
                <a:gd name="f16" fmla="*/ f4 1 1065229"/>
                <a:gd name="f17" fmla="+- f7 0 f5"/>
                <a:gd name="f18" fmla="+- f6 0 f5"/>
                <a:gd name="f19" fmla="*/ f14 f0 1"/>
                <a:gd name="f20" fmla="*/ f18 1 8526307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8419784 f18 1"/>
                <a:gd name="f27" fmla="*/ 8526307 f18 1"/>
                <a:gd name="f28" fmla="*/ 958706 f17 1"/>
                <a:gd name="f29" fmla="*/ 1065229 f17 1"/>
                <a:gd name="f30" fmla="*/ f19 1 f2"/>
                <a:gd name="f31" fmla="*/ f22 1 8526307"/>
                <a:gd name="f32" fmla="*/ f23 1 1065229"/>
                <a:gd name="f33" fmla="*/ f24 1 8526307"/>
                <a:gd name="f34" fmla="*/ f25 1 1065229"/>
                <a:gd name="f35" fmla="*/ f26 1 8526307"/>
                <a:gd name="f36" fmla="*/ f27 1 8526307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8526307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92162" tIns="92162" rIns="92162" bIns="92162" anchor="ctr" anchorCtr="1" compatLnSpc="1"/>
            <a:lstStyle/>
            <a:p>
              <a:pPr algn="ctr" defTabSz="711202">
                <a:lnSpc>
                  <a:spcPct val="90000"/>
                </a:lnSpc>
                <a:spcAft>
                  <a:spcPts val="7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Рассмотрение проекта профессионального стандарта Национальным советом при Президенте Российской Федерации по профессиональным квалификациям (НСПК)</a:t>
              </a:r>
            </a:p>
          </p:txBody>
        </p:sp>
        <p:sp>
          <p:nvSpPr>
            <p:cNvPr id="4" name="Полилиния 3"/>
            <p:cNvSpPr/>
            <p:nvPr/>
          </p:nvSpPr>
          <p:spPr>
            <a:xfrm>
              <a:off x="326596" y="1561658"/>
              <a:ext cx="2691380" cy="928523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Рекомендации об утверждении</a:t>
              </a:r>
            </a:p>
          </p:txBody>
        </p:sp>
        <p:sp>
          <p:nvSpPr>
            <p:cNvPr id="5" name="Полилиния 4"/>
            <p:cNvSpPr/>
            <p:nvPr/>
          </p:nvSpPr>
          <p:spPr>
            <a:xfrm>
              <a:off x="326596" y="2562726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Минтруд России принимает решение  на основании заключения НСПК</a:t>
              </a:r>
            </a:p>
          </p:txBody>
        </p:sp>
        <p:sp>
          <p:nvSpPr>
            <p:cNvPr id="6" name="Полилиния 5"/>
            <p:cNvSpPr/>
            <p:nvPr/>
          </p:nvSpPr>
          <p:spPr>
            <a:xfrm>
              <a:off x="326592" y="3700501"/>
              <a:ext cx="2691380" cy="980091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Утверждение, направление на регистрацию в Минюст </a:t>
              </a:r>
              <a:r>
                <a:rPr lang="ru-RU" sz="2000" dirty="0" smtClean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России</a:t>
              </a:r>
              <a:endParaRPr lang="ru-RU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endParaRPr>
            </a:p>
          </p:txBody>
        </p:sp>
        <p:sp>
          <p:nvSpPr>
            <p:cNvPr id="7" name="Полилиния 6"/>
            <p:cNvSpPr/>
            <p:nvPr/>
          </p:nvSpPr>
          <p:spPr>
            <a:xfrm>
              <a:off x="3244053" y="1561658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Рекомендации о доработке</a:t>
              </a: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244053" y="2751402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Проект профессионального стандарта отправляется разработчику на доработку</a:t>
              </a: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3244053" y="4046716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Повторное рассмотрение НСПК</a:t>
              </a: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6161519" y="1561658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sz="2000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Рекомендации  об отклонении</a:t>
              </a:r>
            </a:p>
          </p:txBody>
        </p:sp>
        <p:sp>
          <p:nvSpPr>
            <p:cNvPr id="12" name="Полилиния 11"/>
            <p:cNvSpPr/>
            <p:nvPr/>
          </p:nvSpPr>
          <p:spPr>
            <a:xfrm>
              <a:off x="6161519" y="2716362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Министерство труда принимает решение  на основании заключения НСПК</a:t>
              </a:r>
            </a:p>
          </p:txBody>
        </p:sp>
        <p:sp>
          <p:nvSpPr>
            <p:cNvPr id="13" name="Полилиния 12"/>
            <p:cNvSpPr/>
            <p:nvPr/>
          </p:nvSpPr>
          <p:spPr>
            <a:xfrm>
              <a:off x="6161519" y="3871066"/>
              <a:ext cx="2691380" cy="106523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91384"/>
                <a:gd name="f7" fmla="val 1065229"/>
                <a:gd name="f8" fmla="val 106523"/>
                <a:gd name="f9" fmla="val 47692"/>
                <a:gd name="f10" fmla="val 2584861"/>
                <a:gd name="f11" fmla="val 2643692"/>
                <a:gd name="f12" fmla="val 958706"/>
                <a:gd name="f13" fmla="val 1017537"/>
                <a:gd name="f14" fmla="+- 0 0 -90"/>
                <a:gd name="f15" fmla="*/ f3 1 2691384"/>
                <a:gd name="f16" fmla="*/ f4 1 1065229"/>
                <a:gd name="f17" fmla="+- f7 0 f5"/>
                <a:gd name="f18" fmla="+- f6 0 f5"/>
                <a:gd name="f19" fmla="*/ f14 f0 1"/>
                <a:gd name="f20" fmla="*/ f18 1 2691384"/>
                <a:gd name="f21" fmla="*/ f17 1 1065229"/>
                <a:gd name="f22" fmla="*/ 0 f18 1"/>
                <a:gd name="f23" fmla="*/ 106523 f17 1"/>
                <a:gd name="f24" fmla="*/ 106523 f18 1"/>
                <a:gd name="f25" fmla="*/ 0 f17 1"/>
                <a:gd name="f26" fmla="*/ 2584861 f18 1"/>
                <a:gd name="f27" fmla="*/ 2691384 f18 1"/>
                <a:gd name="f28" fmla="*/ 958706 f17 1"/>
                <a:gd name="f29" fmla="*/ 1065229 f17 1"/>
                <a:gd name="f30" fmla="*/ f19 1 f2"/>
                <a:gd name="f31" fmla="*/ f22 1 2691384"/>
                <a:gd name="f32" fmla="*/ f23 1 1065229"/>
                <a:gd name="f33" fmla="*/ f24 1 2691384"/>
                <a:gd name="f34" fmla="*/ f25 1 1065229"/>
                <a:gd name="f35" fmla="*/ f26 1 2691384"/>
                <a:gd name="f36" fmla="*/ f27 1 2691384"/>
                <a:gd name="f37" fmla="*/ f28 1 1065229"/>
                <a:gd name="f38" fmla="*/ f29 1 1065229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691384" h="1065229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FFFFFF"/>
            </a:solidFill>
            <a:ln w="38103">
              <a:solidFill>
                <a:srgbClr val="786B62"/>
              </a:solidFill>
              <a:prstDash val="solid"/>
            </a:ln>
            <a:effectLst>
              <a:outerShdw dist="19997" dir="5400000" algn="tl">
                <a:srgbClr val="000000">
                  <a:alpha val="38000"/>
                </a:srgbClr>
              </a:outerShdw>
            </a:effectLst>
          </p:spPr>
          <p:txBody>
            <a:bodyPr vert="horz" wrap="square" lIns="84536" tIns="84536" rIns="84536" bIns="84536" anchor="ctr" anchorCtr="1" compatLnSpc="1"/>
            <a:lstStyle/>
            <a:p>
              <a:pPr algn="ctr" defTabSz="622304">
                <a:lnSpc>
                  <a:spcPct val="90000"/>
                </a:lnSpc>
                <a:spcAft>
                  <a:spcPts val="600"/>
                </a:spcAft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ru-RU" dirty="0">
                  <a:solidFill>
                    <a:srgbClr val="000000"/>
                  </a:solidFill>
                  <a:latin typeface="Times New Roman" pitchFamily="18"/>
                  <a:cs typeface="Times New Roman" pitchFamily="18"/>
                </a:rPr>
                <a:t>Решение об отклонении проекта профессионального стандарта направляется разработчику</a:t>
              </a:r>
            </a:p>
          </p:txBody>
        </p:sp>
      </p:grpSp>
      <p:sp>
        <p:nvSpPr>
          <p:cNvPr id="14" name="Полилиния 13"/>
          <p:cNvSpPr/>
          <p:nvPr/>
        </p:nvSpPr>
        <p:spPr>
          <a:xfrm>
            <a:off x="729675" y="5219505"/>
            <a:ext cx="3290423" cy="107472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691384"/>
              <a:gd name="f7" fmla="val 1065229"/>
              <a:gd name="f8" fmla="val 106523"/>
              <a:gd name="f9" fmla="val 47692"/>
              <a:gd name="f10" fmla="val 2584861"/>
              <a:gd name="f11" fmla="val 2643692"/>
              <a:gd name="f12" fmla="val 958706"/>
              <a:gd name="f13" fmla="val 1017537"/>
              <a:gd name="f14" fmla="+- 0 0 -90"/>
              <a:gd name="f15" fmla="*/ f3 1 2691384"/>
              <a:gd name="f16" fmla="*/ f4 1 1065229"/>
              <a:gd name="f17" fmla="+- f7 0 f5"/>
              <a:gd name="f18" fmla="+- f6 0 f5"/>
              <a:gd name="f19" fmla="*/ f14 f0 1"/>
              <a:gd name="f20" fmla="*/ f18 1 2691384"/>
              <a:gd name="f21" fmla="*/ f17 1 1065229"/>
              <a:gd name="f22" fmla="*/ 0 f18 1"/>
              <a:gd name="f23" fmla="*/ 106523 f17 1"/>
              <a:gd name="f24" fmla="*/ 106523 f18 1"/>
              <a:gd name="f25" fmla="*/ 0 f17 1"/>
              <a:gd name="f26" fmla="*/ 2584861 f18 1"/>
              <a:gd name="f27" fmla="*/ 2691384 f18 1"/>
              <a:gd name="f28" fmla="*/ 958706 f17 1"/>
              <a:gd name="f29" fmla="*/ 1065229 f17 1"/>
              <a:gd name="f30" fmla="*/ f19 1 f2"/>
              <a:gd name="f31" fmla="*/ f22 1 2691384"/>
              <a:gd name="f32" fmla="*/ f23 1 1065229"/>
              <a:gd name="f33" fmla="*/ f24 1 2691384"/>
              <a:gd name="f34" fmla="*/ f25 1 1065229"/>
              <a:gd name="f35" fmla="*/ f26 1 2691384"/>
              <a:gd name="f36" fmla="*/ f27 1 2691384"/>
              <a:gd name="f37" fmla="*/ f28 1 1065229"/>
              <a:gd name="f38" fmla="*/ f29 1 1065229"/>
              <a:gd name="f39" fmla="*/ f5 1 f20"/>
              <a:gd name="f40" fmla="*/ f6 1 f20"/>
              <a:gd name="f41" fmla="*/ f5 1 f21"/>
              <a:gd name="f42" fmla="*/ f7 1 f21"/>
              <a:gd name="f43" fmla="+- f30 0 f1"/>
              <a:gd name="f44" fmla="*/ f31 1 f20"/>
              <a:gd name="f45" fmla="*/ f32 1 f21"/>
              <a:gd name="f46" fmla="*/ f33 1 f20"/>
              <a:gd name="f47" fmla="*/ f34 1 f21"/>
              <a:gd name="f48" fmla="*/ f35 1 f20"/>
              <a:gd name="f49" fmla="*/ f36 1 f20"/>
              <a:gd name="f50" fmla="*/ f37 1 f21"/>
              <a:gd name="f51" fmla="*/ f38 1 f21"/>
              <a:gd name="f52" fmla="*/ f39 f15 1"/>
              <a:gd name="f53" fmla="*/ f40 f15 1"/>
              <a:gd name="f54" fmla="*/ f42 f16 1"/>
              <a:gd name="f55" fmla="*/ f41 f16 1"/>
              <a:gd name="f56" fmla="*/ f44 f15 1"/>
              <a:gd name="f57" fmla="*/ f45 f16 1"/>
              <a:gd name="f58" fmla="*/ f46 f15 1"/>
              <a:gd name="f59" fmla="*/ f47 f16 1"/>
              <a:gd name="f60" fmla="*/ f48 f15 1"/>
              <a:gd name="f61" fmla="*/ f49 f15 1"/>
              <a:gd name="f62" fmla="*/ f50 f16 1"/>
              <a:gd name="f63" fmla="*/ f51 f1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3">
                <a:pos x="f56" y="f57"/>
              </a:cxn>
              <a:cxn ang="f43">
                <a:pos x="f58" y="f59"/>
              </a:cxn>
              <a:cxn ang="f43">
                <a:pos x="f60" y="f59"/>
              </a:cxn>
              <a:cxn ang="f43">
                <a:pos x="f61" y="f57"/>
              </a:cxn>
              <a:cxn ang="f43">
                <a:pos x="f61" y="f62"/>
              </a:cxn>
              <a:cxn ang="f43">
                <a:pos x="f60" y="f63"/>
              </a:cxn>
              <a:cxn ang="f43">
                <a:pos x="f58" y="f63"/>
              </a:cxn>
              <a:cxn ang="f43">
                <a:pos x="f56" y="f62"/>
              </a:cxn>
              <a:cxn ang="f43">
                <a:pos x="f56" y="f57"/>
              </a:cxn>
            </a:cxnLst>
            <a:rect l="f52" t="f55" r="f53" b="f54"/>
            <a:pathLst>
              <a:path w="2691384" h="1065229">
                <a:moveTo>
                  <a:pt x="f5" y="f8"/>
                </a:moveTo>
                <a:cubicBezTo>
                  <a:pt x="f5" y="f9"/>
                  <a:pt x="f9" y="f5"/>
                  <a:pt x="f8" y="f5"/>
                </a:cubicBezTo>
                <a:lnTo>
                  <a:pt x="f10" y="f5"/>
                </a:lnTo>
                <a:cubicBezTo>
                  <a:pt x="f11" y="f5"/>
                  <a:pt x="f6" y="f9"/>
                  <a:pt x="f6" y="f8"/>
                </a:cubicBezTo>
                <a:lnTo>
                  <a:pt x="f6" y="f12"/>
                </a:lnTo>
                <a:cubicBezTo>
                  <a:pt x="f6" y="f13"/>
                  <a:pt x="f11" y="f7"/>
                  <a:pt x="f10" y="f7"/>
                </a:cubicBezTo>
                <a:lnTo>
                  <a:pt x="f8" y="f7"/>
                </a:lnTo>
                <a:cubicBezTo>
                  <a:pt x="f9" y="f7"/>
                  <a:pt x="f5" y="f13"/>
                  <a:pt x="f5" y="f12"/>
                </a:cubicBezTo>
                <a:lnTo>
                  <a:pt x="f5" y="f8"/>
                </a:lnTo>
                <a:close/>
              </a:path>
            </a:pathLst>
          </a:custGeom>
          <a:solidFill>
            <a:srgbClr val="FFFFFF"/>
          </a:solidFill>
          <a:ln w="38103">
            <a:solidFill>
              <a:srgbClr val="786B62"/>
            </a:solidFill>
            <a:prstDash val="solid"/>
          </a:ln>
          <a:effectLst>
            <a:outerShdw dist="19997" dir="5400000" algn="tl">
              <a:srgbClr val="000000">
                <a:alpha val="38000"/>
              </a:srgbClr>
            </a:outerShdw>
          </a:effectLst>
        </p:spPr>
        <p:txBody>
          <a:bodyPr vert="horz" wrap="square" lIns="84536" tIns="84536" rIns="84536" bIns="84536" anchor="ctr" anchorCtr="1" compatLnSpc="1"/>
          <a:lstStyle/>
          <a:p>
            <a:pPr algn="ctr" defTabSz="622304">
              <a:lnSpc>
                <a:spcPct val="90000"/>
              </a:lnSpc>
              <a:spcAft>
                <a:spcPts val="6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Внесений сведений о </a:t>
            </a:r>
            <a:r>
              <a:rPr lang="ru-RU" sz="1600" dirty="0" smtClean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проф. </a:t>
            </a:r>
            <a:r>
              <a:rPr lang="ru-RU" sz="16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стандарте в реестр профессиональных стандартов, направление в Минобрнауки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4204356494"/>
      </p:ext>
    </p:extLst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subTitle" idx="1"/>
          </p:nvPr>
        </p:nvSpPr>
        <p:spPr>
          <a:xfrm>
            <a:off x="1524000" y="1801091"/>
            <a:ext cx="9144000" cy="3364634"/>
          </a:xfrm>
        </p:spPr>
        <p:txBody>
          <a:bodyPr>
            <a:normAutofit/>
          </a:bodyPr>
          <a:lstStyle/>
          <a:p>
            <a:endParaRPr lang="ru-RU" sz="2800" b="1" dirty="0">
              <a:solidFill>
                <a:schemeClr val="tx1"/>
              </a:solidFill>
            </a:endParaRPr>
          </a:p>
          <a:p>
            <a:r>
              <a:rPr lang="ru-RU" sz="3200" b="1" dirty="0">
                <a:solidFill>
                  <a:schemeClr val="tx1"/>
                </a:solidFill>
              </a:rPr>
              <a:t>Применение профессиональных стандартов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11653837" y="6421442"/>
            <a:ext cx="538163" cy="365125"/>
          </a:xfrm>
        </p:spPr>
        <p:txBody>
          <a:bodyPr/>
          <a:lstStyle/>
          <a:p>
            <a:fld id="{B82CCC60-E8CD-4174-8B1A-7DF615B22EEF}" type="slidenum">
              <a:rPr lang="en-US" sz="1800" kern="0">
                <a:solidFill>
                  <a:sysClr val="windowText" lastClr="000000"/>
                </a:solidFill>
              </a:rPr>
              <a:pPr/>
              <a:t>25</a:t>
            </a:fld>
            <a:endParaRPr lang="en-US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0898476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/>
          </p:cNvSpPr>
          <p:nvPr/>
        </p:nvSpPr>
        <p:spPr bwMode="auto">
          <a:xfrm>
            <a:off x="239185" y="187325"/>
            <a:ext cx="1180888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стандарты: направления применения</a:t>
            </a:r>
            <a:endParaRPr lang="ru-RU" altLang="ru-RU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3" name="Прямоугольник 7"/>
          <p:cNvSpPr>
            <a:spLocks noChangeArrowheads="1"/>
          </p:cNvSpPr>
          <p:nvPr/>
        </p:nvSpPr>
        <p:spPr bwMode="auto">
          <a:xfrm>
            <a:off x="3600453" y="6742118"/>
            <a:ext cx="5240867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84169" y="6742118"/>
            <a:ext cx="95251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/>
          </a:p>
        </p:txBody>
      </p:sp>
      <p:sp>
        <p:nvSpPr>
          <p:cNvPr id="8" name="Полилиния 7"/>
          <p:cNvSpPr/>
          <p:nvPr/>
        </p:nvSpPr>
        <p:spPr>
          <a:xfrm rot="2561600" flipV="1">
            <a:off x="5528733" y="4164017"/>
            <a:ext cx="323851" cy="4762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Полилиния 8"/>
          <p:cNvSpPr/>
          <p:nvPr/>
        </p:nvSpPr>
        <p:spPr>
          <a:xfrm>
            <a:off x="5549900" y="3130550"/>
            <a:ext cx="914400" cy="587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85829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0" name="Полилиния 9"/>
          <p:cNvSpPr/>
          <p:nvPr/>
        </p:nvSpPr>
        <p:spPr>
          <a:xfrm rot="19038400">
            <a:off x="5486404" y="2187575"/>
            <a:ext cx="410633" cy="46038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617111" y="28828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1" name="Полилиния 10"/>
          <p:cNvSpPr/>
          <p:nvPr/>
        </p:nvSpPr>
        <p:spPr>
          <a:xfrm>
            <a:off x="5632452" y="674693"/>
            <a:ext cx="2328333" cy="1660525"/>
          </a:xfrm>
          <a:custGeom>
            <a:avLst/>
            <a:gdLst>
              <a:gd name="connsiteX0" fmla="*/ 0 w 1171575"/>
              <a:gd name="connsiteY0" fmla="*/ 585788 h 1171575"/>
              <a:gd name="connsiteX1" fmla="*/ 171574 w 1171575"/>
              <a:gd name="connsiteY1" fmla="*/ 171573 h 1171575"/>
              <a:gd name="connsiteX2" fmla="*/ 585789 w 1171575"/>
              <a:gd name="connsiteY2" fmla="*/ 0 h 1171575"/>
              <a:gd name="connsiteX3" fmla="*/ 1000004 w 1171575"/>
              <a:gd name="connsiteY3" fmla="*/ 171574 h 1171575"/>
              <a:gd name="connsiteX4" fmla="*/ 1171577 w 1171575"/>
              <a:gd name="connsiteY4" fmla="*/ 585789 h 1171575"/>
              <a:gd name="connsiteX5" fmla="*/ 1000004 w 1171575"/>
              <a:gd name="connsiteY5" fmla="*/ 1000004 h 1171575"/>
              <a:gd name="connsiteX6" fmla="*/ 585789 w 1171575"/>
              <a:gd name="connsiteY6" fmla="*/ 1171577 h 1171575"/>
              <a:gd name="connsiteX7" fmla="*/ 171574 w 1171575"/>
              <a:gd name="connsiteY7" fmla="*/ 1000003 h 1171575"/>
              <a:gd name="connsiteX8" fmla="*/ 1 w 1171575"/>
              <a:gd name="connsiteY8" fmla="*/ 585788 h 1171575"/>
              <a:gd name="connsiteX9" fmla="*/ 0 w 1171575"/>
              <a:gd name="connsiteY9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430427"/>
                  <a:pt x="61717" y="281430"/>
                  <a:pt x="171574" y="171573"/>
                </a:cubicBezTo>
                <a:cubicBezTo>
                  <a:pt x="281431" y="61717"/>
                  <a:pt x="430428" y="0"/>
                  <a:pt x="585789" y="0"/>
                </a:cubicBezTo>
                <a:cubicBezTo>
                  <a:pt x="741150" y="0"/>
                  <a:pt x="890147" y="61717"/>
                  <a:pt x="1000004" y="171574"/>
                </a:cubicBezTo>
                <a:cubicBezTo>
                  <a:pt x="1109860" y="281431"/>
                  <a:pt x="1171577" y="430428"/>
                  <a:pt x="1171577" y="585789"/>
                </a:cubicBezTo>
                <a:cubicBezTo>
                  <a:pt x="1171577" y="741150"/>
                  <a:pt x="1109860" y="890147"/>
                  <a:pt x="1000004" y="1000004"/>
                </a:cubicBezTo>
                <a:cubicBezTo>
                  <a:pt x="890147" y="1109861"/>
                  <a:pt x="741150" y="1171577"/>
                  <a:pt x="585789" y="1171577"/>
                </a:cubicBezTo>
                <a:cubicBezTo>
                  <a:pt x="430428" y="1171577"/>
                  <a:pt x="281431" y="1109860"/>
                  <a:pt x="171574" y="1000003"/>
                </a:cubicBezTo>
                <a:cubicBezTo>
                  <a:pt x="61717" y="890146"/>
                  <a:pt x="1" y="741149"/>
                  <a:pt x="1" y="585788"/>
                </a:cubicBezTo>
                <a:lnTo>
                  <a:pt x="0" y="5857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923" tIns="177923" rIns="177923" bIns="17792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/>
              <a:t>МОЛОДЕЖЬ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8015821" y="765180"/>
            <a:ext cx="3839633" cy="1171575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	профессиональный стандарт  позволяет сделать выбор профессии, исходя из требований к компетенции работника, спланировать обучение и  профессиональную  карьеру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639987" y="2282830"/>
            <a:ext cx="2347383" cy="1660525"/>
          </a:xfrm>
          <a:custGeom>
            <a:avLst/>
            <a:gdLst>
              <a:gd name="connsiteX0" fmla="*/ 0 w 1171575"/>
              <a:gd name="connsiteY0" fmla="*/ 585788 h 1171575"/>
              <a:gd name="connsiteX1" fmla="*/ 171574 w 1171575"/>
              <a:gd name="connsiteY1" fmla="*/ 171573 h 1171575"/>
              <a:gd name="connsiteX2" fmla="*/ 585789 w 1171575"/>
              <a:gd name="connsiteY2" fmla="*/ 0 h 1171575"/>
              <a:gd name="connsiteX3" fmla="*/ 1000004 w 1171575"/>
              <a:gd name="connsiteY3" fmla="*/ 171574 h 1171575"/>
              <a:gd name="connsiteX4" fmla="*/ 1171577 w 1171575"/>
              <a:gd name="connsiteY4" fmla="*/ 585789 h 1171575"/>
              <a:gd name="connsiteX5" fmla="*/ 1000004 w 1171575"/>
              <a:gd name="connsiteY5" fmla="*/ 1000004 h 1171575"/>
              <a:gd name="connsiteX6" fmla="*/ 585789 w 1171575"/>
              <a:gd name="connsiteY6" fmla="*/ 1171577 h 1171575"/>
              <a:gd name="connsiteX7" fmla="*/ 171574 w 1171575"/>
              <a:gd name="connsiteY7" fmla="*/ 1000003 h 1171575"/>
              <a:gd name="connsiteX8" fmla="*/ 1 w 1171575"/>
              <a:gd name="connsiteY8" fmla="*/ 585788 h 1171575"/>
              <a:gd name="connsiteX9" fmla="*/ 0 w 1171575"/>
              <a:gd name="connsiteY9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430427"/>
                  <a:pt x="61717" y="281430"/>
                  <a:pt x="171574" y="171573"/>
                </a:cubicBezTo>
                <a:cubicBezTo>
                  <a:pt x="281431" y="61717"/>
                  <a:pt x="430428" y="0"/>
                  <a:pt x="585789" y="0"/>
                </a:cubicBezTo>
                <a:cubicBezTo>
                  <a:pt x="741150" y="0"/>
                  <a:pt x="890147" y="61717"/>
                  <a:pt x="1000004" y="171574"/>
                </a:cubicBezTo>
                <a:cubicBezTo>
                  <a:pt x="1109860" y="281431"/>
                  <a:pt x="1171577" y="430428"/>
                  <a:pt x="1171577" y="585789"/>
                </a:cubicBezTo>
                <a:cubicBezTo>
                  <a:pt x="1171577" y="741150"/>
                  <a:pt x="1109860" y="890147"/>
                  <a:pt x="1000004" y="1000004"/>
                </a:cubicBezTo>
                <a:cubicBezTo>
                  <a:pt x="890147" y="1109861"/>
                  <a:pt x="741150" y="1171577"/>
                  <a:pt x="585789" y="1171577"/>
                </a:cubicBezTo>
                <a:cubicBezTo>
                  <a:pt x="430428" y="1171577"/>
                  <a:pt x="281431" y="1109860"/>
                  <a:pt x="171574" y="1000003"/>
                </a:cubicBezTo>
                <a:cubicBezTo>
                  <a:pt x="61717" y="890146"/>
                  <a:pt x="1" y="741149"/>
                  <a:pt x="1" y="585788"/>
                </a:cubicBezTo>
                <a:lnTo>
                  <a:pt x="0" y="5857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923" tIns="177923" rIns="177923" bIns="17792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/>
              <a:t>РАБОТАЮЩИЕ  ГРАЖДАНЕ </a:t>
            </a:r>
          </a:p>
        </p:txBody>
      </p:sp>
      <p:sp>
        <p:nvSpPr>
          <p:cNvPr id="15" name="Полилиния 14"/>
          <p:cNvSpPr/>
          <p:nvPr/>
        </p:nvSpPr>
        <p:spPr>
          <a:xfrm>
            <a:off x="8976784" y="2636843"/>
            <a:ext cx="3022600" cy="1171575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57150" lvl="1" defTabSz="4889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профессиональный стандарт позволяет выбрать программы дополнительного обучения   в целях непрерывного образования</a:t>
            </a:r>
          </a:p>
          <a:p>
            <a:pPr marL="57150" lvl="1" defTabSz="4889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5725587" y="3970343"/>
            <a:ext cx="2474383" cy="1660525"/>
          </a:xfrm>
          <a:custGeom>
            <a:avLst/>
            <a:gdLst>
              <a:gd name="connsiteX0" fmla="*/ 0 w 1171575"/>
              <a:gd name="connsiteY0" fmla="*/ 585788 h 1171575"/>
              <a:gd name="connsiteX1" fmla="*/ 171574 w 1171575"/>
              <a:gd name="connsiteY1" fmla="*/ 171573 h 1171575"/>
              <a:gd name="connsiteX2" fmla="*/ 585789 w 1171575"/>
              <a:gd name="connsiteY2" fmla="*/ 0 h 1171575"/>
              <a:gd name="connsiteX3" fmla="*/ 1000004 w 1171575"/>
              <a:gd name="connsiteY3" fmla="*/ 171574 h 1171575"/>
              <a:gd name="connsiteX4" fmla="*/ 1171577 w 1171575"/>
              <a:gd name="connsiteY4" fmla="*/ 585789 h 1171575"/>
              <a:gd name="connsiteX5" fmla="*/ 1000004 w 1171575"/>
              <a:gd name="connsiteY5" fmla="*/ 1000004 h 1171575"/>
              <a:gd name="connsiteX6" fmla="*/ 585789 w 1171575"/>
              <a:gd name="connsiteY6" fmla="*/ 1171577 h 1171575"/>
              <a:gd name="connsiteX7" fmla="*/ 171574 w 1171575"/>
              <a:gd name="connsiteY7" fmla="*/ 1000003 h 1171575"/>
              <a:gd name="connsiteX8" fmla="*/ 1 w 1171575"/>
              <a:gd name="connsiteY8" fmla="*/ 585788 h 1171575"/>
              <a:gd name="connsiteX9" fmla="*/ 0 w 1171575"/>
              <a:gd name="connsiteY9" fmla="*/ 585788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71575" h="1171575">
                <a:moveTo>
                  <a:pt x="0" y="585788"/>
                </a:moveTo>
                <a:cubicBezTo>
                  <a:pt x="0" y="430427"/>
                  <a:pt x="61717" y="281430"/>
                  <a:pt x="171574" y="171573"/>
                </a:cubicBezTo>
                <a:cubicBezTo>
                  <a:pt x="281431" y="61717"/>
                  <a:pt x="430428" y="0"/>
                  <a:pt x="585789" y="0"/>
                </a:cubicBezTo>
                <a:cubicBezTo>
                  <a:pt x="741150" y="0"/>
                  <a:pt x="890147" y="61717"/>
                  <a:pt x="1000004" y="171574"/>
                </a:cubicBezTo>
                <a:cubicBezTo>
                  <a:pt x="1109860" y="281431"/>
                  <a:pt x="1171577" y="430428"/>
                  <a:pt x="1171577" y="585789"/>
                </a:cubicBezTo>
                <a:cubicBezTo>
                  <a:pt x="1171577" y="741150"/>
                  <a:pt x="1109860" y="890147"/>
                  <a:pt x="1000004" y="1000004"/>
                </a:cubicBezTo>
                <a:cubicBezTo>
                  <a:pt x="890147" y="1109861"/>
                  <a:pt x="741150" y="1171577"/>
                  <a:pt x="585789" y="1171577"/>
                </a:cubicBezTo>
                <a:cubicBezTo>
                  <a:pt x="430428" y="1171577"/>
                  <a:pt x="281431" y="1109860"/>
                  <a:pt x="171574" y="1000003"/>
                </a:cubicBezTo>
                <a:cubicBezTo>
                  <a:pt x="61717" y="890146"/>
                  <a:pt x="1" y="741149"/>
                  <a:pt x="1" y="585788"/>
                </a:cubicBezTo>
                <a:lnTo>
                  <a:pt x="0" y="58578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77923" tIns="177923" rIns="177923" bIns="177923" spcCol="1270" anchor="ctr"/>
          <a:lstStyle/>
          <a:p>
            <a:pPr algn="ctr" defTabSz="4445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200" b="1" dirty="0"/>
              <a:t>ОБРАЗОВАТЕЛЬНЫЕ ОРГАНИЗАЦИИ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8322736" y="4508505"/>
            <a:ext cx="3532717" cy="1171575"/>
          </a:xfrm>
          <a:custGeom>
            <a:avLst/>
            <a:gdLst>
              <a:gd name="connsiteX0" fmla="*/ 0 w 1757362"/>
              <a:gd name="connsiteY0" fmla="*/ 0 h 1171575"/>
              <a:gd name="connsiteX1" fmla="*/ 1757362 w 1757362"/>
              <a:gd name="connsiteY1" fmla="*/ 0 h 1171575"/>
              <a:gd name="connsiteX2" fmla="*/ 1757362 w 1757362"/>
              <a:gd name="connsiteY2" fmla="*/ 1171575 h 1171575"/>
              <a:gd name="connsiteX3" fmla="*/ 0 w 1757362"/>
              <a:gd name="connsiteY3" fmla="*/ 1171575 h 1171575"/>
              <a:gd name="connsiteX4" fmla="*/ 0 w 1757362"/>
              <a:gd name="connsiteY4" fmla="*/ 0 h 1171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57362" h="1171575">
                <a:moveTo>
                  <a:pt x="0" y="0"/>
                </a:moveTo>
                <a:lnTo>
                  <a:pt x="1757362" y="0"/>
                </a:lnTo>
                <a:lnTo>
                  <a:pt x="1757362" y="1171575"/>
                </a:lnTo>
                <a:lnTo>
                  <a:pt x="0" y="11715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lIns="0" tIns="0" rIns="0" bIns="0" spcCol="1270" anchor="ctr"/>
          <a:lstStyle/>
          <a:p>
            <a:pPr marL="57150" lvl="1" indent="-57150" defTabSz="488950">
              <a:lnSpc>
                <a:spcPct val="90000"/>
              </a:lnSpc>
              <a:spcAft>
                <a:spcPct val="15000"/>
              </a:spcAft>
              <a:defRPr/>
            </a:pPr>
            <a:r>
              <a:rPr lang="ru-RU" sz="1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учитывают профессиональные стандарты при формировании образовательных стандартов и программ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43933" y="981075"/>
            <a:ext cx="5471584" cy="4248150"/>
          </a:xfrm>
          <a:prstGeom prst="roundRect">
            <a:avLst/>
          </a:prstGeom>
          <a:solidFill>
            <a:srgbClr val="FFC00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ts val="600"/>
              </a:spcBef>
              <a:defRPr/>
            </a:pPr>
            <a:r>
              <a:rPr lang="ru-RU" sz="1500" b="1" dirty="0">
                <a:solidFill>
                  <a:schemeClr val="tx2"/>
                </a:solidFill>
              </a:rPr>
              <a:t>Профессиональные стандарты применяются </a:t>
            </a:r>
            <a:r>
              <a:rPr lang="ru-RU" sz="1500" b="1" dirty="0" smtClean="0">
                <a:solidFill>
                  <a:schemeClr val="tx2"/>
                </a:solidFill>
              </a:rPr>
              <a:t>работодателями с учетом особенностей выполняемых работниками трудовых функций, обусловленных применяемыми технологиями и принятой организацией производства и труда, при решении следующих задач: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  определение трудовых функций работников;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 разработка штатных расписаний, должностных инструкций;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 формирование системы оплаты труда;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 аттестация работников;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ru-RU" sz="1500" b="1" dirty="0" smtClean="0">
                <a:solidFill>
                  <a:schemeClr val="tx2"/>
                </a:solidFill>
              </a:rPr>
              <a:t> организация обучения работников</a:t>
            </a:r>
            <a:endParaRPr lang="ru-RU" sz="1500" b="1" dirty="0">
              <a:solidFill>
                <a:schemeClr val="tx2"/>
              </a:solidFill>
            </a:endParaRPr>
          </a:p>
        </p:txBody>
      </p:sp>
      <p:sp>
        <p:nvSpPr>
          <p:cNvPr id="21" name="Номер слайда 5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4560C-CBB5-40AC-A0AB-8CDF4DBA065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392" y="188640"/>
            <a:ext cx="10972800" cy="648072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Применение профессиональных стандартов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9600" y="980733"/>
            <a:ext cx="10972800" cy="51454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Типовые ответы на вопросы по 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профстандартам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размещены на сайте Минтруда России в разделе трудовые отношения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800" b="1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http://www.rosmintrud.ru/docs/mintrud/payment/128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Постановление Правительства Российской Федерации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от 27 июня 2016 г. № 584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«Особенности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применения профессиональных стандартов в части требований, обязательных для применения государственными внебюджетными фондами Российской Федерации, государственными или муниципальными учреждениями, государственными или муниципальными унитарными предприятиями, а также государственными корпорациями, государственными компаниями и хозяйственными обществами, более пятидесяти процентов акций (долей) в уставном капитале которых находится в государственной собственности или муниципальной собственности»  </a:t>
            </a:r>
          </a:p>
          <a:p>
            <a:pPr marL="0" indent="446088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Проект приказа Министерства труда и социальной защиты Российской Федерации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«Об утверждении разъяснений  по вопросам применения  профессиональных стандартов» -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http://regulation.gov.ru/projects#npa=50747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/>
            <a:endParaRPr lang="ru-RU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00000"/>
              </a:lnSpc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Методическая помощь по применению профессиональных стандартов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предоставляется ФГБУ "Научно-исследовательский институт труда и социального страхования" Минтруда России по адресу электронной почты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primenenieps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@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mail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  <a:hlinkClick r:id="rId4"/>
              </a:rPr>
              <a:t>.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  <a:hlinkClick r:id="rId4"/>
              </a:rPr>
              <a:t>ru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27</a:t>
            </a:fld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7"/>
          <p:cNvSpPr>
            <a:spLocks noChangeArrowheads="1"/>
          </p:cNvSpPr>
          <p:nvPr/>
        </p:nvSpPr>
        <p:spPr bwMode="auto">
          <a:xfrm>
            <a:off x="3600453" y="6742118"/>
            <a:ext cx="5240867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84169" y="6742118"/>
            <a:ext cx="95251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srgbClr val="05315C"/>
                </a:solidFill>
                <a:latin typeface="Times New Roman" pitchFamily="18" charset="0"/>
                <a:cs typeface="Times New Roman" pitchFamily="18" charset="0"/>
              </a:rPr>
              <a:t>Обязательность применения профессиональных стандартов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28</a:t>
            </a:fld>
            <a:endParaRPr lang="ru-RU"/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xmlns="" val="491432512"/>
              </p:ext>
            </p:extLst>
          </p:nvPr>
        </p:nvGraphicFramePr>
        <p:xfrm>
          <a:off x="601363" y="1013256"/>
          <a:ext cx="10981039" cy="5561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65665659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70609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Обязательность применения профессиональных стандартов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9403" y="1052741"/>
            <a:ext cx="10972800" cy="4641379"/>
          </a:xfrm>
        </p:spPr>
        <p:txBody>
          <a:bodyPr>
            <a:noAutofit/>
          </a:bodyPr>
          <a:lstStyle/>
          <a:p>
            <a:pPr marL="0" indent="4524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Трудовой кодекс Российской Федерации (далее – Кодекс) устанавливает обязательность применения требований, содержащихся в профессиональных стандартов в случаях:</a:t>
            </a:r>
          </a:p>
          <a:p>
            <a:pPr marL="0" indent="4524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части второй статьи 57 Кодекса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наименование должностей, профессий, специальностей и квалификационные требования к ним должны соответствовать наименованиям и требованиям,  указанным в квалификационных справочниках или профессиональных стандартах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если в соответствии с Кодексом или иными федеральными законами с выполнением работ по этим должностям, профессиям, специальностям связано предоставление компенсаций и льгот либо наличие ограничений;</a:t>
            </a:r>
          </a:p>
          <a:p>
            <a:pPr marL="0" indent="4524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согласно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статье 195.3 Кодекса 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требования к квалификации работников, содержащиеся в профессиональных стандартах, обязательны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для работодателя в</a:t>
            </a:r>
            <a:r>
              <a:rPr lang="ru-RU" sz="1900" b="1" i="1" dirty="0" smtClean="0">
                <a:latin typeface="Times New Roman" pitchFamily="18" charset="0"/>
                <a:cs typeface="Times New Roman" pitchFamily="18" charset="0"/>
              </a:rPr>
              <a:t> случаях, если они установлены Кодексом, другими федеральными законами, иными нормативными правовыми актами Российской Федерации.</a:t>
            </a:r>
          </a:p>
          <a:p>
            <a:pPr marL="0" indent="452438" algn="just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остальных случаях эти требования носят </a:t>
            </a: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рекомендательный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характер.</a:t>
            </a:r>
          </a:p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Прямоугольник 7"/>
          <p:cNvSpPr>
            <a:spLocks noChangeArrowheads="1"/>
          </p:cNvSpPr>
          <p:nvPr/>
        </p:nvSpPr>
        <p:spPr bwMode="auto">
          <a:xfrm>
            <a:off x="3600453" y="6742118"/>
            <a:ext cx="5240867" cy="115887"/>
          </a:xfrm>
          <a:prstGeom prst="rect">
            <a:avLst/>
          </a:prstGeom>
          <a:gradFill rotWithShape="1">
            <a:gsLst>
              <a:gs pos="0">
                <a:srgbClr val="003C73">
                  <a:alpha val="60001"/>
                </a:srgbClr>
              </a:gs>
              <a:gs pos="100000">
                <a:srgbClr val="001C35">
                  <a:alpha val="79999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ru-RU" altLang="ru-RU" sz="1400" b="1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784169" y="6742118"/>
            <a:ext cx="95251" cy="11588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/>
          </a:p>
        </p:txBody>
      </p:sp>
      <p:sp>
        <p:nvSpPr>
          <p:cNvPr id="14" name="Номер слайда 5"/>
          <p:cNvSpPr txBox="1">
            <a:spLocks/>
          </p:cNvSpPr>
          <p:nvPr/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84560C-CBB5-40AC-A0AB-8CDF4DBA065C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 Black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7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Основные элементы системы профессиональных квалификаций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890649" y="760022"/>
          <a:ext cx="10765075" cy="5818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Профессиональные стандарты обязательны к применению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0492" y="980303"/>
            <a:ext cx="10515600" cy="5626443"/>
          </a:xfrm>
        </p:spPr>
        <p:txBody>
          <a:bodyPr>
            <a:normAutofit fontScale="77500" lnSpcReduction="20000"/>
          </a:bodyPr>
          <a:lstStyle/>
          <a:p>
            <a:pPr marL="514350" indent="-51435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Обязательность применения определяется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основе законов, иных нормативных правовых актов Российской Федерации</a:t>
            </a:r>
          </a:p>
          <a:p>
            <a:pPr marL="514350" indent="-51435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Под иными нормативными правовыми актами имеются ввиду  постановления и распоряжения  Правительства Российской Федерации, приказы федеральных органов исполнительной власти, которые специально устанавливают требования к работникам, выполняющим те или иные трудовые обязанности, носящие нормативный правовой характер (например, приказы Минтранса России и др.). </a:t>
            </a:r>
          </a:p>
          <a:p>
            <a:pPr marL="514350" indent="-51435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является обязательным:</a:t>
            </a:r>
          </a:p>
          <a:p>
            <a:pPr marL="514350" lvl="0" indent="-514350" algn="just">
              <a:buFont typeface="Arial" panose="020B0604020202020204" pitchFamily="34" charset="0"/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Наименования должностей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(ст. 57 абзац 3 часть 2 ТК РФ. Предоставление компенсаций и льгот либо наличие ограничений - наименование этих должностей, профессий или специальностей и квалификационные требования к ним должны соответствовать наименованиям и требованиям, указанным в квалификационных справочниках, утверждаемых в порядке, устанавливаемом Правительством Российской Федерации, или соответствующим положениям профессиональных стандартов)</a:t>
            </a:r>
          </a:p>
          <a:p>
            <a:pPr marL="514350" indent="-514350" algn="just">
              <a:buAutoNum type="arabicPeriod"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Требования к квалификации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(требования к образованию, опыту работы, знаниям и умениям) (ст. 57 и 195.3 ТК РФ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в соответствии с нормативными правовыми документами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30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Разъяснения Минтруда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09600" y="1087655"/>
            <a:ext cx="11151029" cy="5581705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Будут ли отменены ЕТКС и ЕКС?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перспективе планируется замена ЕТКС и ЕКС профессиональными стандартами, а также отдельными отраслевыми требованиями к квалификации работников, утверждаемыми законодательными и иными нормативными правовыми актами, которые имеются уже и в настоящее время (например, в сфере транспорта и др.). Но такая замена, по мнению Минтруда России, будет происходит в течение достаточно длительного периода. </a:t>
            </a:r>
          </a:p>
          <a:p>
            <a:pPr marL="0" indent="446088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Распространяется обязательность применения требований профессиональных стандартов на всех работодателей или только на государственные и муниципальные организации?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53340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Обязательность применения требований профессиональных стандартов установлена для случаев, предусмотренных статьями 57 и 195.3 ТК РФ, и не зависит от формы собственности организации или статуса работодателя.</a:t>
            </a:r>
          </a:p>
          <a:p>
            <a:pPr marL="0" indent="446088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Если квалификационный справочник и профессиональный стандарт по аналогичным профессиям (должностям) содержат различные наименования профессий (должностей), то какими документами должен пользоваться работодатель?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случаях, если наименования должностей, профессий, специальностей содержатся и в квалификационных справочниках, и в профессиональных стандартах, то работодатель самостоятельно определяет, какой нормативный правовой акт использует, за исключением случаев, предусмотренных федеральными законами и иными нормативными правовыми актами Российской Федерации.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31</a:t>
            </a:fld>
            <a:endParaRPr lang="ru-RU" sz="1800" dirty="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18058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Разъяснения Минтруда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7384" y="1193534"/>
            <a:ext cx="11425269" cy="5475826"/>
          </a:xfrm>
        </p:spPr>
        <p:txBody>
          <a:bodyPr>
            <a:noAutofit/>
          </a:bodyPr>
          <a:lstStyle/>
          <a:p>
            <a:pPr marL="0" indent="446088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Требования профессионального стандарта должны быть прописаны в трудовом договоре/должностной инструкции работника в полном объеме или могут быть какие-либо допущения?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Работодатель определяет содержание трудового договора с учетом статьи 57 ТК РФ и должностные обязанности работников. При этом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может быть применен как рекомендательный методический документ, кроме содержащихся в нем требований, предусмотренных ТК РФ, другими федеральными законами, иными нормативными правовыми актами Российской Федерации.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Работодатель применяет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профстандарты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для определения потребности в работниках с определенным уровнем квалификации, правильного подбора и расстановки кадров, рационального разделения и организации труда, разграничения функций, полномочий и ответственности между категориями работников, определения трудовых обязанностей работников с учетом особенностей применяемых технологий, организации подготовки (профессиональное образование и профессиональное обучение) и дополнительного профессионального образования работников, организации труда, установления систем оплаты труда.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 вопросам, возникающим на практике в связи с внедрением профессиональных стандартов, следует отметить, что ответственность и полномочия по принятию кадровых решений являются полномочиями работодателей. 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784299" y="6492880"/>
            <a:ext cx="2844800" cy="365125"/>
          </a:xfrm>
        </p:spPr>
        <p:txBody>
          <a:bodyPr vert="horz" lIns="91440" tIns="45720" rIns="91440" bIns="45720"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32</a:t>
            </a:fld>
            <a:endParaRPr lang="ru-RU" sz="180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4868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Разъяснения Минтруда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7384" y="1097280"/>
            <a:ext cx="11425269" cy="5572080"/>
          </a:xfrm>
        </p:spPr>
        <p:txBody>
          <a:bodyPr>
            <a:noAutofit/>
          </a:bodyPr>
          <a:lstStyle/>
          <a:p>
            <a:pPr marL="0" indent="446088" algn="just"/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Могут ли обязанности работников, требования к образованию и стажу, измениться автоматически в связи с принятием профессионального стандарта? Может ли быть расторгнут трудовой договор с работником, если его уровень образования или стаж работы не соответствует указанным в профессиональном стандарте? Уволить его (если он отказывается проходить обучение)? В ТК РФ нет такого основания.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Обязанности работников изменяться автоматически в связи с принятием профессионального стандарта не могут.</a:t>
            </a:r>
          </a:p>
          <a:p>
            <a:pPr marL="0" indent="446088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Объективной основой изменения обязанностей, связанных с выполнением какой-либо работы (услуги), является изменение организационных или технологических условий труда (изменения в технике и технологии производства, структурная реорганизация производства, другие причины), и даже в этих случаях согласно статье 74 ТК РФ изменение трудовой функции работника по инициативе работодателя не допускается. Оно может осуществляться в соответствии со статьями 72, 72.1  ТК РФ на основе соглашения между работником и работодателем об изменении определенных сторонами условий трудового договора.</a:t>
            </a:r>
          </a:p>
          <a:p>
            <a:pPr marL="0" indent="446088" algn="just">
              <a:buNone/>
            </a:pP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Вступление в силу профессиональных стандартов не является основанием для увольнения работников. Допуск работника к выполнению трудовой функции является полномочием работодателя.</a:t>
            </a:r>
          </a:p>
          <a:p>
            <a:pPr marL="0" indent="446088" algn="just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Работодатель также вправе проводить аттестацию работников. Так, при применении квалификационных справочников и профессиональных стандартов лица, не имеющие специальной подготовки или стажа работы, установленных в разделе "Требования к квалификации", но обладающие достаточным практическим опытом и выполняющие качественно и в полном объеме возложенные на них должностные обязанности, по рекомендации аттестационной комиссии назначаются на соответствующие должности так же, как и лица, имеющие специальную подготовку и стаж работы.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33</a:t>
            </a:fld>
            <a:endParaRPr lang="ru-RU" sz="180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4868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Разъяснения Минтруда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527384" y="1174282"/>
            <a:ext cx="11425269" cy="5495077"/>
          </a:xfrm>
        </p:spPr>
        <p:txBody>
          <a:bodyPr>
            <a:noAutofit/>
          </a:bodyPr>
          <a:lstStyle/>
          <a:p>
            <a:pPr marL="0" indent="358775">
              <a:tabLst>
                <a:tab pos="87313" algn="l"/>
              </a:tabLst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Должны ли работники привести свою квалификацию с требованиями профессиональных стандартов? Обязанность по направлению на обучение и расходы несет работодатель?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  <a:tabLst>
                <a:tab pos="87313" algn="l"/>
              </a:tabLs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Согласно статье 196 ТК РФ необходимость подготовки (профессиональное образование и профессиональное обучение) и дополнительного профессионального образования работников для собственных нужд определяет работодатель. Подготовка работников и их дополнительное профессиональное образование осуществляются работодателем на условиях и в порядке, которые определяются коллективным договором, соглашениями, трудовым договором. </a:t>
            </a:r>
          </a:p>
          <a:p>
            <a:pPr marL="0" indent="358775">
              <a:buNone/>
              <a:tabLst>
                <a:tab pos="87313" algn="l"/>
              </a:tabLst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tabLst>
                <a:tab pos="87313" algn="l"/>
              </a:tabLst>
            </a:pPr>
            <a:r>
              <a:rPr lang="ru-RU" sz="1900" b="1" dirty="0" smtClean="0">
                <a:latin typeface="Times New Roman" pitchFamily="18" charset="0"/>
                <a:cs typeface="Times New Roman" pitchFamily="18" charset="0"/>
              </a:rPr>
              <a:t>Если выполняемые работником обязанности шире, чем содержащиеся в профессиональном стандарте трудовые функции и трудовые действия, имеет ли он право требовать доплату за совмещение профессий?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58775">
              <a:buNone/>
              <a:tabLst>
                <a:tab pos="87313" algn="l"/>
              </a:tabLst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При совмещении профессий (должностей), расширении зон обслуживания, увеличении объема работы или исполнении обязанностей временно отсутствующего работника без освобождения от работы, определенной трудовым договором, оплата труда работника производится с учетом положений статьи 151 ТК РФ. </a:t>
            </a:r>
            <a:endParaRPr lang="ru-RU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34</a:t>
            </a:fld>
            <a:endParaRPr lang="ru-RU" sz="180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548680"/>
          </a:xfrm>
        </p:spPr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Разъяснения Минтруда России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98508" y="981776"/>
            <a:ext cx="11425269" cy="5476776"/>
          </a:xfrm>
        </p:spPr>
        <p:txBody>
          <a:bodyPr>
            <a:noAutofit/>
          </a:bodyPr>
          <a:lstStyle/>
          <a:p>
            <a:pPr marL="0" indent="446088" algn="just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Какие санкции будут применяться за неприменение или неправильное применение профессиональных стандартов?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ТК РФ устанавливает обязательность применения требований, содержащихся в профессиональных стандартах, в том числе при приеме работников на работу, в следующих случаях: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согласно части второй  статьи 57 ТК РФ наименование должностей, профессий, специальностей и квалификационные требования к ним должны соответствовать наименованиям и требованиям, указанным в квалификационных справочниках или профессиональных стандартах, если в соответствии с ТК РФ или иными федеральными законами с выполнением работ по этим должностям, профессиям, специальностям связано предоставление компенсаций и льгот либо наличие ограничений;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согласно статье 195.3 ТК РФ требования к квалификации работников, содержащиеся в профессиональных стандартах, обязательны для работодателя в случаях, если они установлены ТК РФ, другими федеральными законами, иными нормативными правовыми актами Российской Федерации.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других случаях эти требования носят рекомендательный характер.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Таким образом, если не соблюдены указанные обязательные требования законодательства, то работодателю может быть выдано предписание об устранении выявленных нарушений трудового законодательства, а также он может быть привлечен к административной ответственности в соответствии со статьей 5.27 Кодекса об административных правонарушениях.</a:t>
            </a:r>
          </a:p>
          <a:p>
            <a:pPr marL="0" indent="446088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остальных случаях требования проверяющих органов в части применения профессиональных стандартов неправомерны.</a:t>
            </a:r>
          </a:p>
          <a:p>
            <a:pPr marL="0" indent="446088" algn="just">
              <a:tabLst>
                <a:tab pos="87313" algn="l"/>
              </a:tabLst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/>
          <a:p>
            <a:pPr fontAlgn="base">
              <a:spcBef>
                <a:spcPct val="20000"/>
              </a:spcBef>
              <a:spcAft>
                <a:spcPct val="0"/>
              </a:spcAft>
              <a:defRPr/>
            </a:pPr>
            <a:fld id="{23199A70-9D15-458E-861F-BC2C7D654119}" type="slidenum">
              <a:rPr lang="ru-RU" sz="1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itchFamily="34" charset="0"/>
                <a:cs typeface="Arial" pitchFamily="34" charset="0"/>
              </a:rPr>
              <a:pPr fontAlgn="base">
                <a:spcBef>
                  <a:spcPct val="20000"/>
                </a:spcBef>
                <a:spcAft>
                  <a:spcPct val="0"/>
                </a:spcAft>
                <a:defRPr/>
              </a:pPr>
              <a:t>35</a:t>
            </a:fld>
            <a:endParaRPr lang="ru-RU" sz="1800">
              <a:solidFill>
                <a:schemeClr val="tx1">
                  <a:lumMod val="65000"/>
                  <a:lumOff val="35000"/>
                </a:schemeClr>
              </a:solidFill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rgbClr val="05315C"/>
                </a:solidFill>
                <a:latin typeface="Times New Roman" pitchFamily="18" charset="0"/>
                <a:cs typeface="Times New Roman" pitchFamily="18" charset="0"/>
              </a:rPr>
              <a:t>Определение трудовой функции и должностных обязанностей работника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9775" y="1343558"/>
            <a:ext cx="10515600" cy="4763065"/>
          </a:xfrm>
        </p:spPr>
        <p:txBody>
          <a:bodyPr>
            <a:noAutofit/>
          </a:bodyPr>
          <a:lstStyle/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Наименование должности рекомендуется устанавливать в соответствии с одной обобщенной трудовой функцией в рамках одного профессионального стандарта с учетом фактически выполняемой работы у конкретного работодателя</a:t>
            </a:r>
          </a:p>
          <a:p>
            <a:pPr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 случаях, когда работник выполняет работу по разным должностям или профессиям, то наименование должности, профессии, специальности работнику  рекомендуется устанавливать по выполняемой работе наиболее высокого уровня квалификации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случаях, когда работник не имеет требуемого профессиональным стандартом уровня образования и (или) опыта работы, но обладает необходимыми знаниями и умениями, он может быть допущен работодателем к выполнению трудовой функции, предусмотренной соответствующим профессиональным стандартом, в том числе по результатам аттестации, проводимой работодателем в установленном порядке, если иное не установлено нормативными правовыми актами (Трудовой кодекс Российской Федерации, другие федеральные законы, Указы Президента Российской Федерации, постановления Правительства Российской Федерации)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Работодатель может, помимо квалификационных требований, указанных в профессиональных стандартах, предъявлять к лицу, претендующему на вакантную должность (работу), иные требования, которые необходимы в силу специфики той или иной работы (например, владение определенным иностранным языком)</a:t>
            </a:r>
          </a:p>
          <a:p>
            <a:pPr lvl="0"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36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495" y="208495"/>
            <a:ext cx="11268000" cy="4817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Этапы применения профессиональных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37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438402" y="905167"/>
            <a:ext cx="6696364" cy="5818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Формирование рабочей группы по применению профессиональных стандартов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35383" y="1694878"/>
            <a:ext cx="6696364" cy="4849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Анализ штатного расписания (</a:t>
            </a:r>
            <a:r>
              <a:rPr lang="ru-RU" b="1" dirty="0" smtClean="0">
                <a:solidFill>
                  <a:srgbClr val="FF0000"/>
                </a:solidFill>
              </a:rPr>
              <a:t>составление таблицы/ базы данных?????) сл. слайд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479966" y="2387605"/>
            <a:ext cx="6696364" cy="692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Определение обязательности применения профессиональных стандартов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58620" y="3939312"/>
            <a:ext cx="11453091" cy="429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Анализ соответствия профессиональным</a:t>
            </a:r>
            <a:r>
              <a:rPr lang="ru-RU" dirty="0" smtClean="0"/>
              <a:t> </a:t>
            </a:r>
            <a:r>
              <a:rPr lang="ru-RU" b="1" dirty="0" smtClean="0"/>
              <a:t>стандартам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87928" y="4608945"/>
            <a:ext cx="2447637" cy="197658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Наименования должностей / профессий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</a:t>
            </a:r>
            <a:r>
              <a:rPr lang="ru-RU" sz="1400" dirty="0" smtClean="0">
                <a:solidFill>
                  <a:srgbClr val="FF0000"/>
                </a:solidFill>
              </a:rPr>
              <a:t>строгое соответствие, если </a:t>
            </a:r>
            <a:r>
              <a:rPr lang="ru-RU" sz="1400" dirty="0" smtClean="0">
                <a:solidFill>
                  <a:srgbClr val="FF0000"/>
                </a:solidFill>
                <a:cs typeface="Times New Roman" pitchFamily="18" charset="0"/>
              </a:rPr>
              <a:t>предоставление компенсаций и льгот либо наличие ограничений </a:t>
            </a:r>
            <a:r>
              <a:rPr lang="ru-RU" sz="1400" dirty="0" smtClean="0">
                <a:solidFill>
                  <a:srgbClr val="FF0000"/>
                </a:solidFill>
              </a:rPr>
              <a:t>ст. 57 ТК РФ)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983890" y="4577710"/>
            <a:ext cx="2401455" cy="9374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 к образованию </a:t>
            </a:r>
            <a:r>
              <a:rPr lang="ru-RU" b="1" dirty="0" smtClean="0">
                <a:solidFill>
                  <a:srgbClr val="FF0000"/>
                </a:solidFill>
              </a:rPr>
              <a:t>(ст.195.3.ТК РФ)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88181" y="4668986"/>
            <a:ext cx="2359891" cy="97905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Требования к опыту работы                      </a:t>
            </a:r>
            <a:r>
              <a:rPr lang="ru-RU" b="1" dirty="0" smtClean="0">
                <a:solidFill>
                  <a:srgbClr val="FF0000"/>
                </a:solidFill>
              </a:rPr>
              <a:t>(ст.195.3 ТК РФ)</a:t>
            </a:r>
          </a:p>
          <a:p>
            <a:pPr algn="ctr"/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56364" y="5902036"/>
            <a:ext cx="7583056" cy="8312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При выявлении несоответствия</a:t>
            </a:r>
          </a:p>
          <a:p>
            <a:pPr algn="ctr"/>
            <a:r>
              <a:rPr lang="ru-RU" dirty="0" smtClean="0"/>
              <a:t>план - график мероприятий по внедрению профессиональных стандартов   утверждение  приказом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17288" y="4619273"/>
            <a:ext cx="2549237" cy="103447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Особые условия допуска к работе</a:t>
            </a:r>
            <a:endParaRPr lang="ru-RU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5172363" y="1505530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5167746" y="2193640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5158510" y="3108041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762001" y="4410367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>
            <a:off x="6580910" y="4428840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3699165" y="4438076"/>
            <a:ext cx="942111" cy="1662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351818" y="4410367"/>
            <a:ext cx="637311" cy="217055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5121563" y="3782295"/>
            <a:ext cx="942111" cy="143163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456874" y="3278911"/>
            <a:ext cx="6696364" cy="4849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Анализ реестра профессиональных стандартов и справочника перспективных и востребованных профессий </a:t>
            </a:r>
            <a:endParaRPr lang="ru-RU" b="1" dirty="0"/>
          </a:p>
        </p:txBody>
      </p:sp>
      <p:sp>
        <p:nvSpPr>
          <p:cNvPr id="25" name="Стрелка вправо 24"/>
          <p:cNvSpPr/>
          <p:nvPr/>
        </p:nvSpPr>
        <p:spPr>
          <a:xfrm>
            <a:off x="3020291" y="616065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4128658" y="5624949"/>
            <a:ext cx="1029577" cy="1662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>
            <a:off x="6613238" y="5726548"/>
            <a:ext cx="807905" cy="14778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002">
            <a:schemeClr val="dk2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трелка вниз 27"/>
          <p:cNvSpPr/>
          <p:nvPr/>
        </p:nvSpPr>
        <p:spPr>
          <a:xfrm>
            <a:off x="9467547" y="5686072"/>
            <a:ext cx="707396" cy="1947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профессиональных стандартов</a:t>
            </a: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34110" y="1052951"/>
          <a:ext cx="11480804" cy="5249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9516"/>
                <a:gridCol w="1335467"/>
                <a:gridCol w="1030401"/>
                <a:gridCol w="1200465"/>
                <a:gridCol w="1593476"/>
                <a:gridCol w="1436313"/>
                <a:gridCol w="1874983"/>
                <a:gridCol w="1570183"/>
              </a:tblGrid>
              <a:tr h="2486366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профессии/</a:t>
                      </a:r>
                    </a:p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должности по штатному расписанию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требований к квалификации в НПА РФ (ст.195.3 ТК РФ)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Наличие компенсаций, льгот и ограничений (ст.57 ТК РФ)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профессионального стандарта</a:t>
                      </a:r>
                      <a:endParaRPr lang="ru-RU" sz="14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профессии/</a:t>
                      </a:r>
                    </a:p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должности по профессиональному стандарту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образованию в профессиональном стандарте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Требование к опыту работы в профессиональном стандарте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Выявленные несоответствия</a:t>
                      </a:r>
                    </a:p>
                    <a:p>
                      <a:pPr algn="ctr"/>
                      <a:endParaRPr lang="ru-RU" sz="1400" b="1" kern="1200" baseline="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1109343">
                <a:tc>
                  <a:txBody>
                    <a:bodyPr/>
                    <a:lstStyle/>
                    <a:p>
                      <a:r>
                        <a:rPr lang="ru-RU" dirty="0" smtClean="0"/>
                        <a:t>Главный бухгалтер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ч. 4 ст. 7 Закона от 06.12.2011 N 402-ФЗ "О бухгалтерском учете"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73603">
                <a:tc>
                  <a:txBody>
                    <a:bodyPr/>
                    <a:lstStyle/>
                    <a:p>
                      <a:r>
                        <a:rPr lang="ru-RU" dirty="0" smtClean="0"/>
                        <a:t>Сварщик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7799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38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профессиональных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86120" y="942113"/>
            <a:ext cx="9870141" cy="4341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Наименования должностей/ профессий 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2026" y="1790767"/>
            <a:ext cx="3818964" cy="1006764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Обязательность применения (</a:t>
            </a:r>
            <a:r>
              <a:rPr lang="ru-RU" dirty="0" smtClean="0">
                <a:cs typeface="Times New Roman" pitchFamily="18" charset="0"/>
              </a:rPr>
              <a:t>предоставление компенсаций и льгот либо наличие ограничений </a:t>
            </a:r>
            <a:r>
              <a:rPr lang="ru-RU" dirty="0" smtClean="0"/>
              <a:t>ст. 57 ТК РФ)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731627" y="1700307"/>
            <a:ext cx="2985247" cy="480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Рекомендательный характер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839202" y="2503058"/>
            <a:ext cx="2886636" cy="144141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Наименование профессии/должности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работодатель определяет</a:t>
            </a:r>
            <a:endParaRPr lang="ru-RU" dirty="0" smtClean="0">
              <a:solidFill>
                <a:srgbClr val="FF0000"/>
              </a:solidFill>
            </a:endParaRPr>
          </a:p>
          <a:p>
            <a:pPr algn="ctr"/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самостоятельно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936" y="4725488"/>
            <a:ext cx="4182715" cy="17291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Особый  случай</a:t>
            </a:r>
          </a:p>
          <a:p>
            <a:pPr algn="ctr"/>
            <a:r>
              <a:rPr lang="ru-RU" dirty="0" smtClean="0"/>
              <a:t>Если в разделе  «возможные наименования должностей, профессий» профессионального стандарта нет наименования должности/ профессии</a:t>
            </a:r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42547" y="4793673"/>
            <a:ext cx="5144655" cy="16256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Минтруд России или СПК при Национальном совете с предложением о внесении данной должности/профессии в соответствующий раздел профессионального стандарта</a:t>
            </a:r>
            <a:endParaRPr lang="ru-RU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1821464" y="1495205"/>
            <a:ext cx="831275" cy="1939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9955443" y="1450385"/>
            <a:ext cx="706583" cy="22167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051831" y="2903751"/>
            <a:ext cx="942111" cy="20781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2056178" y="4205534"/>
            <a:ext cx="942111" cy="374072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9960331" y="2240093"/>
            <a:ext cx="942111" cy="22629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30307" y="3149598"/>
            <a:ext cx="4186519" cy="104588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Строгое соответствие с наименованием </a:t>
            </a:r>
            <a:r>
              <a:rPr lang="ru-RU" dirty="0" smtClean="0"/>
              <a:t>профессии/ должности в ЕКС, ЕТКС</a:t>
            </a:r>
          </a:p>
          <a:p>
            <a:pPr algn="ctr"/>
            <a:r>
              <a:rPr lang="ru-RU" dirty="0" smtClean="0"/>
              <a:t> или ПС</a:t>
            </a:r>
          </a:p>
        </p:txBody>
      </p:sp>
      <p:sp>
        <p:nvSpPr>
          <p:cNvPr id="25" name="Стрелка вправо 24"/>
          <p:cNvSpPr/>
          <p:nvPr/>
        </p:nvSpPr>
        <p:spPr>
          <a:xfrm>
            <a:off x="4697507" y="5080004"/>
            <a:ext cx="1942792" cy="6785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181601" y="1640541"/>
            <a:ext cx="3209367" cy="13447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Обязательность применения </a:t>
            </a:r>
            <a:r>
              <a:rPr lang="ru-RU" dirty="0" smtClean="0">
                <a:solidFill>
                  <a:schemeClr val="tx1"/>
                </a:solidFill>
              </a:rPr>
              <a:t>(если в НПА предусмотрены требования к наименованию должностей /профессий)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98143" y="3352800"/>
            <a:ext cx="3254188" cy="1102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Строгое соответствие наименования </a:t>
            </a:r>
            <a:r>
              <a:rPr lang="ru-RU" dirty="0" smtClean="0"/>
              <a:t>профессии/ должности с требованиями НПА</a:t>
            </a:r>
          </a:p>
        </p:txBody>
      </p:sp>
      <p:sp>
        <p:nvSpPr>
          <p:cNvPr id="21" name="Стрелка вниз 20"/>
          <p:cNvSpPr/>
          <p:nvPr/>
        </p:nvSpPr>
        <p:spPr>
          <a:xfrm>
            <a:off x="6651812" y="3039035"/>
            <a:ext cx="484632" cy="2510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472519" y="1443318"/>
            <a:ext cx="637032" cy="179294"/>
          </a:xfrm>
          <a:prstGeom prst="downArrow">
            <a:avLst/>
          </a:prstGeom>
        </p:spPr>
        <p:style>
          <a:lnRef idx="1">
            <a:schemeClr val="dk1"/>
          </a:lnRef>
          <a:fillRef idx="1002">
            <a:schemeClr val="dk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Заголовок 1"/>
          <p:cNvSpPr>
            <a:spLocks/>
          </p:cNvSpPr>
          <p:nvPr/>
        </p:nvSpPr>
        <p:spPr bwMode="auto">
          <a:xfrm>
            <a:off x="1703390" y="258766"/>
            <a:ext cx="88566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kern="0" dirty="0">
                <a:solidFill>
                  <a:schemeClr val="tx2"/>
                </a:solidFill>
                <a:latin typeface="Helios"/>
              </a:rPr>
              <a:t>Система классификаторов социально-трудовой информации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76584175"/>
              </p:ext>
            </p:extLst>
          </p:nvPr>
        </p:nvGraphicFramePr>
        <p:xfrm>
          <a:off x="1016001" y="1124744"/>
          <a:ext cx="10698674" cy="5310562"/>
        </p:xfrm>
        <a:graphic>
          <a:graphicData uri="http://schemas.openxmlformats.org/drawingml/2006/table">
            <a:tbl>
              <a:tblPr/>
              <a:tblGrid>
                <a:gridCol w="603398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6468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129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Действующая система</a:t>
                      </a:r>
                      <a:endParaRPr lang="ru-RU" sz="16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Дополнительные элементы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18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Общероссийский классификатор видов экономической деятельности (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ОКВЭД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Профессиональные </a:t>
                      </a:r>
                      <a:r>
                        <a:rPr lang="ru-RU" sz="18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стандарты</a:t>
                      </a:r>
                      <a:endParaRPr lang="ru-RU" sz="18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121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Общероссийский классификатор занятий (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ОКЗ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Реестр профессиональных</a:t>
                      </a:r>
                      <a:r>
                        <a:rPr lang="ru-RU" sz="1800" b="1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стандартов</a:t>
                      </a:r>
                      <a:endParaRPr lang="ru-RU" sz="1800" b="1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182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тарифно-квалификационный справочник работ и профессий рабочих (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ЕТКС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Справочник востребованных и перспективных профессий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2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b="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Единый квалификационный справочник должностей руководи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телей, специалистов и других служащих (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ЕКС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2243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Общероссийский классификатор профессий рабочих, должностей служащих и тарифных разрядов (</a:t>
                      </a:r>
                      <a:r>
                        <a:rPr lang="ru-RU" sz="18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ОКПДТР</a:t>
                      </a:r>
                      <a:r>
                        <a:rPr lang="ru-RU" sz="18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524003" y="43934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ker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Заголовок 1"/>
          <p:cNvSpPr>
            <a:spLocks/>
          </p:cNvSpPr>
          <p:nvPr/>
        </p:nvSpPr>
        <p:spPr bwMode="auto">
          <a:xfrm>
            <a:off x="1703489" y="258766"/>
            <a:ext cx="8856663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 sz="2000" b="1" kern="0" dirty="0">
                <a:solidFill>
                  <a:schemeClr val="tx2"/>
                </a:solidFill>
                <a:latin typeface="Helios"/>
              </a:rPr>
              <a:t>Система классификаторов социально-трудовой информации</a:t>
            </a:r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C53E66-2BF1-471C-AB0B-3D9434E36997}" type="slidenum">
              <a:rPr lang="ru-RU" sz="1800" kern="0">
                <a:solidFill>
                  <a:sysClr val="windowText" lastClr="000000"/>
                </a:solidFill>
              </a:rPr>
              <a:pPr>
                <a:defRPr/>
              </a:pPr>
              <a:t>4</a:t>
            </a:fld>
            <a:endParaRPr lang="ru-RU" sz="1800"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7312388"/>
      </p:ext>
    </p:extLst>
  </p:cSld>
  <p:clrMapOvr>
    <a:masterClrMapping/>
  </p:clrMapOvr>
  <p:transition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Применение профессиональных стандартов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40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5928" y="960583"/>
            <a:ext cx="10520219" cy="36021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Требования к образованию, обучению / Требования к опыту практической работы</a:t>
            </a:r>
          </a:p>
          <a:p>
            <a:pPr algn="ctr"/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200730" y="1588656"/>
            <a:ext cx="4433455" cy="544945"/>
          </a:xfrm>
          <a:prstGeom prst="roundRect">
            <a:avLst>
              <a:gd name="adj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/>
          </a:p>
          <a:p>
            <a:pPr algn="ctr"/>
            <a:r>
              <a:rPr lang="ru-RU" b="1" dirty="0" smtClean="0"/>
              <a:t>Обязательность применения </a:t>
            </a:r>
          </a:p>
          <a:p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7121238" y="1634839"/>
            <a:ext cx="4433455" cy="48029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Рекомендательный характер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462982" y="2540004"/>
            <a:ext cx="4137892" cy="64654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Уровень образования работника ниже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722258" y="2456876"/>
            <a:ext cx="3121889" cy="76661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900" dirty="0" smtClean="0"/>
          </a:p>
          <a:p>
            <a:pPr algn="ctr"/>
            <a:endParaRPr lang="ru-RU" b="1" dirty="0" smtClean="0"/>
          </a:p>
          <a:p>
            <a:pPr algn="ctr"/>
            <a:endParaRPr lang="ru-RU" dirty="0" smtClean="0"/>
          </a:p>
          <a:p>
            <a:pPr algn="ctr"/>
            <a:r>
              <a:rPr lang="ru-RU" sz="1600" b="1" dirty="0" smtClean="0">
                <a:cs typeface="Times New Roman" pitchFamily="18" charset="0"/>
              </a:rPr>
              <a:t>Предоставление компенсаций и льгот либо наличие ограничений </a:t>
            </a:r>
            <a:r>
              <a:rPr lang="ru-RU" sz="1600" b="1" dirty="0" smtClean="0"/>
              <a:t>ст. 57 ТК РФ;</a:t>
            </a:r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349675" y="4706475"/>
            <a:ext cx="3618208" cy="186465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План - график мероприятий по внедрению профессиональных стандартов</a:t>
            </a:r>
            <a:endParaRPr lang="ru-RU" b="1" dirty="0"/>
          </a:p>
        </p:txBody>
      </p:sp>
      <p:sp>
        <p:nvSpPr>
          <p:cNvPr id="15" name="Стрелка вниз 14"/>
          <p:cNvSpPr/>
          <p:nvPr/>
        </p:nvSpPr>
        <p:spPr>
          <a:xfrm>
            <a:off x="2512289" y="1357746"/>
            <a:ext cx="831275" cy="193964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8797638" y="1376222"/>
            <a:ext cx="706583" cy="221673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002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391891" y="2198255"/>
            <a:ext cx="835893" cy="249382"/>
          </a:xfrm>
          <a:prstGeom prst="downArrow">
            <a:avLst>
              <a:gd name="adj1" fmla="val 50000"/>
              <a:gd name="adj2" fmla="val 64815"/>
            </a:avLst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>
            <a:off x="1593272" y="2147462"/>
            <a:ext cx="780475" cy="21705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8862291" y="2193641"/>
            <a:ext cx="942111" cy="226291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003">
            <a:schemeClr val="dk2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84727" y="2410695"/>
            <a:ext cx="3352800" cy="1034473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cs typeface="Times New Roman" pitchFamily="18" charset="0"/>
              </a:rPr>
              <a:t>Требования к квалификации работников, установлены федеральными законами, иными нормативными правовыми актами Российской Федерации. ст. 195.3 ТК РФ</a:t>
            </a:r>
            <a:endParaRPr lang="ru-RU" sz="1400" b="1" dirty="0" smtClean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04802" y="3740728"/>
            <a:ext cx="3288145" cy="87745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Строгое соответствие с требованиями к квалификации  в НПА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607128" y="3519056"/>
            <a:ext cx="729675" cy="18472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1" name="Стрелка вниз 20"/>
          <p:cNvSpPr/>
          <p:nvPr/>
        </p:nvSpPr>
        <p:spPr>
          <a:xfrm>
            <a:off x="4821383" y="3269678"/>
            <a:ext cx="738911" cy="249381"/>
          </a:xfrm>
          <a:prstGeom prst="downArrow">
            <a:avLst>
              <a:gd name="adj1" fmla="val 50000"/>
              <a:gd name="adj2" fmla="val 4800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53164" y="3546767"/>
            <a:ext cx="2955637" cy="98829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Уровень образования работника ниже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727201" y="4645890"/>
            <a:ext cx="591129" cy="2216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12440" y="4959927"/>
            <a:ext cx="3519053" cy="8497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Дополнительная подготовка (если уровень образования работника ниже </a:t>
            </a:r>
            <a:r>
              <a:rPr lang="ru-RU" dirty="0" smtClean="0">
                <a:solidFill>
                  <a:schemeClr val="tx1"/>
                </a:solidFill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888511" y="4849090"/>
            <a:ext cx="2013527" cy="951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Дополнительная подготовка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6122895" y="4821382"/>
            <a:ext cx="1577788" cy="95134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Аттестация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4618183" y="4627418"/>
            <a:ext cx="484632" cy="203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>
            <a:off x="6400799" y="4608950"/>
            <a:ext cx="484632" cy="193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503733" y="3370730"/>
            <a:ext cx="2007823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Дополнительная подготовка</a:t>
            </a:r>
            <a:endParaRPr lang="ru-RU" b="1" dirty="0"/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9975001" y="3380237"/>
            <a:ext cx="2013528" cy="9144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Аттестация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5" name="Стрелка углом вверх 34"/>
          <p:cNvSpPr/>
          <p:nvPr/>
        </p:nvSpPr>
        <p:spPr>
          <a:xfrm rot="5400000">
            <a:off x="4768192" y="3102821"/>
            <a:ext cx="850392" cy="6341364"/>
          </a:xfrm>
          <a:prstGeom prst="bentUpArrow">
            <a:avLst>
              <a:gd name="adj1" fmla="val 25000"/>
              <a:gd name="adj2" fmla="val 22549"/>
              <a:gd name="adj3" fmla="val 28676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углом вверх 36"/>
          <p:cNvSpPr/>
          <p:nvPr/>
        </p:nvSpPr>
        <p:spPr>
          <a:xfrm rot="5400000">
            <a:off x="6360623" y="4470250"/>
            <a:ext cx="535555" cy="3184473"/>
          </a:xfrm>
          <a:prstGeom prst="bentUpArrow">
            <a:avLst>
              <a:gd name="adj1" fmla="val 25000"/>
              <a:gd name="adj2" fmla="val 1663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7772401" y="5109882"/>
            <a:ext cx="340659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лево 38"/>
          <p:cNvSpPr/>
          <p:nvPr/>
        </p:nvSpPr>
        <p:spPr>
          <a:xfrm>
            <a:off x="5907744" y="5082988"/>
            <a:ext cx="188259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Стрелка вниз 39"/>
          <p:cNvSpPr/>
          <p:nvPr/>
        </p:nvSpPr>
        <p:spPr>
          <a:xfrm>
            <a:off x="8319247" y="3173509"/>
            <a:ext cx="484632" cy="21515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Стрелка вниз 40"/>
          <p:cNvSpPr/>
          <p:nvPr/>
        </p:nvSpPr>
        <p:spPr>
          <a:xfrm>
            <a:off x="10578353" y="3191436"/>
            <a:ext cx="484632" cy="2241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трелка вниз 41"/>
          <p:cNvSpPr/>
          <p:nvPr/>
        </p:nvSpPr>
        <p:spPr>
          <a:xfrm>
            <a:off x="8579224" y="4320992"/>
            <a:ext cx="645459" cy="4661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трелка вниз 42"/>
          <p:cNvSpPr/>
          <p:nvPr/>
        </p:nvSpPr>
        <p:spPr>
          <a:xfrm>
            <a:off x="10569389" y="4338921"/>
            <a:ext cx="654424" cy="3765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лево 43"/>
          <p:cNvSpPr/>
          <p:nvPr/>
        </p:nvSpPr>
        <p:spPr>
          <a:xfrm>
            <a:off x="9583272" y="3603811"/>
            <a:ext cx="331693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212" y="119891"/>
            <a:ext cx="11268000" cy="648061"/>
          </a:xfrm>
        </p:spPr>
        <p:txBody>
          <a:bodyPr>
            <a:noAutofit/>
          </a:bodyPr>
          <a:lstStyle/>
          <a:p>
            <a:pPr lvl="0" algn="ctr" eaLnBrk="0" fontAlgn="base" hangingPunct="0">
              <a:lnSpc>
                <a:spcPct val="100000"/>
              </a:lnSpc>
              <a:spcAft>
                <a:spcPct val="0"/>
              </a:spcAft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Необходимость совершенствования нормативной базы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социально – трудовых отношений в России</a:t>
            </a:r>
            <a:endParaRPr lang="ru-RU" sz="2400" b="0" dirty="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638" y="1260909"/>
            <a:ext cx="11454063" cy="4916054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Актуализация квалификационных характеристик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видов профессиональной деятельности, реализуемых в экономике страны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Создание объективной основы для формирования программ профессионального образования/обучения/подготовки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обратной связи между требованиями работодателей и качеством подготовки специалистов; для оценки профессиональных квалификаций вне зависимости от путей их получения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Актуализация перечня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должностей/ профессий ,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представленных в экономике страны, установление их соответствий с конкретными видами профессиональной деятельности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перспективе планируется замена ЕТКС и ЕКС профессиональными стандартами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отдельными отраслевыми требованиями к квалификации работников, утверждаемыми законодательными и иными нормативными правовыми актами, которые имеются уже и в настоящее время (например, в сфере транспорта и др.). Но такая замена, по мнению Минтруда России, будет происходит в течение достаточно длительного периода. 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E480-5C73-46E0-8641-7D65DD22AC16}" type="slidenum">
              <a:rPr lang="ru-RU" smtClean="0"/>
              <a:pPr/>
              <a:t>5</a:t>
            </a:fld>
            <a:endParaRPr lang="ru-RU" dirty="0"/>
          </a:p>
        </p:txBody>
      </p:sp>
    </p:spTree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l="29509" t="17431" r="29088" b="5924"/>
          <a:stretch>
            <a:fillRect/>
          </a:stretch>
        </p:blipFill>
        <p:spPr bwMode="auto">
          <a:xfrm>
            <a:off x="3603627" y="171450"/>
            <a:ext cx="8588375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27014"/>
            <a:ext cx="3292475" cy="2994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8125" t="17179" r="19038" b="30661"/>
          <a:stretch>
            <a:fillRect/>
          </a:stretch>
        </p:blipFill>
        <p:spPr bwMode="auto">
          <a:xfrm>
            <a:off x="105509" y="0"/>
            <a:ext cx="11491547" cy="5365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27014"/>
            <a:ext cx="3292475" cy="2994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1808" t="18108" r="32885" b="7918"/>
          <a:stretch>
            <a:fillRect/>
          </a:stretch>
        </p:blipFill>
        <p:spPr bwMode="auto">
          <a:xfrm>
            <a:off x="3648978" y="120770"/>
            <a:ext cx="7867289" cy="673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" y="227014"/>
            <a:ext cx="3292475" cy="299402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Структура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профессионального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стандарта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25529" t="17778" r="25355" b="9963"/>
          <a:stretch>
            <a:fillRect/>
          </a:stretch>
        </p:blipFill>
        <p:spPr bwMode="auto">
          <a:xfrm>
            <a:off x="3226282" y="0"/>
            <a:ext cx="7832785" cy="6763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3654</TotalTime>
  <Words>3162</Words>
  <Application>Microsoft Office PowerPoint</Application>
  <PresentationFormat>Произвольный</PresentationFormat>
  <Paragraphs>474</Paragraphs>
  <Slides>40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41" baseType="lpstr">
      <vt:lpstr>Тема Office</vt:lpstr>
      <vt:lpstr>Слайд 1</vt:lpstr>
      <vt:lpstr>Дополнительная информация о разработке и применении  профессиональных стандартов </vt:lpstr>
      <vt:lpstr>Основные элементы системы профессиональных квалификаций</vt:lpstr>
      <vt:lpstr>Слайд 4</vt:lpstr>
      <vt:lpstr>Необходимость совершенствования нормативной базы социально – трудовых отношений в России</vt:lpstr>
      <vt:lpstr>Структура профессионального стандарта</vt:lpstr>
      <vt:lpstr>Слайд 7</vt:lpstr>
      <vt:lpstr>Структура профессионального стандарта</vt:lpstr>
      <vt:lpstr>Структура профессионального стандарта</vt:lpstr>
      <vt:lpstr>Структура профессионального стандарта</vt:lpstr>
      <vt:lpstr> Реестр профессиональных стандартов </vt:lpstr>
      <vt:lpstr>Реестр профессиональных стандартов</vt:lpstr>
      <vt:lpstr>Справочник востребованных и перспективных профессий </vt:lpstr>
      <vt:lpstr>Слайд 14</vt:lpstr>
      <vt:lpstr>Слайд 15</vt:lpstr>
      <vt:lpstr>Слайд 16</vt:lpstr>
      <vt:lpstr>Национальный совет при Президенте Российской Федерации  по профессиональным квалификациям (НСПК) </vt:lpstr>
      <vt:lpstr>Рабочая группа по профессиональным стандартам</vt:lpstr>
      <vt:lpstr>Слайд 19</vt:lpstr>
      <vt:lpstr> Основные понятия 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Применение профессиональных стандартов</vt:lpstr>
      <vt:lpstr>Обязательность применения профессиональных стандартов</vt:lpstr>
      <vt:lpstr>Обязательность применения профессиональных стандартов</vt:lpstr>
      <vt:lpstr>Профессиональные стандарты обязательны к применению</vt:lpstr>
      <vt:lpstr>Разъяснения Минтруда России</vt:lpstr>
      <vt:lpstr>Разъяснения Минтруда России</vt:lpstr>
      <vt:lpstr>Разъяснения Минтруда России</vt:lpstr>
      <vt:lpstr>Разъяснения Минтруда России</vt:lpstr>
      <vt:lpstr>Разъяснения Минтруда России</vt:lpstr>
      <vt:lpstr>Определение трудовой функции и должностных обязанностей работника</vt:lpstr>
      <vt:lpstr>Этапы применения профессиональных стандартов</vt:lpstr>
      <vt:lpstr>Применение профессиональных стандартов</vt:lpstr>
      <vt:lpstr>Применение профессиональных стандартов</vt:lpstr>
      <vt:lpstr>Применение профессиональных стандартов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Тармин Виктор Анатольевич</dc:creator>
  <cp:lastModifiedBy>Идея</cp:lastModifiedBy>
  <cp:revision>314</cp:revision>
  <dcterms:created xsi:type="dcterms:W3CDTF">2016-03-25T08:20:37Z</dcterms:created>
  <dcterms:modified xsi:type="dcterms:W3CDTF">2016-09-19T19:30:47Z</dcterms:modified>
</cp:coreProperties>
</file>